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Poppins Light" charset="1" panose="02000000000000000000"/>
      <p:regular r:id="rId23"/>
    </p:embeddedFont>
    <p:embeddedFont>
      <p:font typeface="DM Sans Bold" charset="1" panose="00000000000000000000"/>
      <p:regular r:id="rId24"/>
    </p:embeddedFont>
    <p:embeddedFont>
      <p:font typeface="DM Sans" charset="1" panose="00000000000000000000"/>
      <p:regular r:id="rId25"/>
    </p:embeddedFont>
    <p:embeddedFont>
      <p:font typeface="Poppins Light Bold" charset="1" panose="02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73737"/>
        </a:solidFill>
      </p:bgPr>
    </p:bg>
    <p:spTree>
      <p:nvGrpSpPr>
        <p:cNvPr id="1" name=""/>
        <p:cNvGrpSpPr/>
        <p:nvPr/>
      </p:nvGrpSpPr>
      <p:grpSpPr>
        <a:xfrm>
          <a:off x="0" y="0"/>
          <a:ext cx="0" cy="0"/>
          <a:chOff x="0" y="0"/>
          <a:chExt cx="0" cy="0"/>
        </a:xfrm>
      </p:grpSpPr>
      <p:sp>
        <p:nvSpPr>
          <p:cNvPr name="Freeform 2" id="2" descr="a tall building in the middle of a city"/>
          <p:cNvSpPr/>
          <p:nvPr/>
        </p:nvSpPr>
        <p:spPr>
          <a:xfrm flipH="false" flipV="false" rot="0">
            <a:off x="13381045" y="0"/>
            <a:ext cx="4906955" cy="10287000"/>
          </a:xfrm>
          <a:custGeom>
            <a:avLst/>
            <a:gdLst/>
            <a:ahLst/>
            <a:cxnLst/>
            <a:rect r="r" b="b" t="t" l="l"/>
            <a:pathLst>
              <a:path h="10287000" w="4906955">
                <a:moveTo>
                  <a:pt x="0" y="0"/>
                </a:moveTo>
                <a:lnTo>
                  <a:pt x="4906955" y="0"/>
                </a:lnTo>
                <a:lnTo>
                  <a:pt x="4906955" y="10287000"/>
                </a:lnTo>
                <a:lnTo>
                  <a:pt x="0" y="10287000"/>
                </a:lnTo>
                <a:lnTo>
                  <a:pt x="0" y="0"/>
                </a:lnTo>
                <a:close/>
              </a:path>
            </a:pathLst>
          </a:custGeom>
          <a:blipFill>
            <a:blip r:embed="rId2"/>
            <a:stretch>
              <a:fillRect l="-26244" t="0" r="-188119" b="0"/>
            </a:stretch>
          </a:blipFill>
        </p:spPr>
      </p:sp>
      <p:sp>
        <p:nvSpPr>
          <p:cNvPr name="AutoShape 3" id="3">
            <a:extLst>
              <a:ext uri="{C183D7F6-B498-43B3-948B-1728B52AA6E4}">
                <adec:decorative xmlns:adec="http://schemas.microsoft.com/office/drawing/2017/decorative" val="1"/>
              </a:ext>
            </a:extLst>
          </p:cNvPr>
          <p:cNvSpPr/>
          <p:nvPr/>
        </p:nvSpPr>
        <p:spPr>
          <a:xfrm flipV="true">
            <a:off x="6392651" y="5751830"/>
            <a:ext cx="0" cy="3241040"/>
          </a:xfrm>
          <a:prstGeom prst="line">
            <a:avLst/>
          </a:prstGeom>
          <a:ln cap="rnd" w="9525">
            <a:solidFill>
              <a:srgbClr val="FFFFFF"/>
            </a:solidFill>
            <a:prstDash val="solid"/>
            <a:headEnd type="none" len="sm" w="sm"/>
            <a:tailEnd type="none" len="sm" w="sm"/>
          </a:ln>
        </p:spPr>
      </p:sp>
      <p:sp>
        <p:nvSpPr>
          <p:cNvPr name="TextBox 4" id="4"/>
          <p:cNvSpPr txBox="true"/>
          <p:nvPr/>
        </p:nvSpPr>
        <p:spPr>
          <a:xfrm rot="0">
            <a:off x="1028700" y="5694680"/>
            <a:ext cx="4684420" cy="3191510"/>
          </a:xfrm>
          <a:prstGeom prst="rect">
            <a:avLst/>
          </a:prstGeom>
        </p:spPr>
        <p:txBody>
          <a:bodyPr anchor="t" rtlCol="false" tIns="0" lIns="0" bIns="0" rIns="0">
            <a:spAutoFit/>
          </a:bodyPr>
          <a:lstStyle/>
          <a:p>
            <a:pPr algn="l">
              <a:lnSpc>
                <a:spcPts val="3640"/>
              </a:lnSpc>
            </a:pPr>
            <a:r>
              <a:rPr lang="en-US" sz="2600">
                <a:solidFill>
                  <a:srgbClr val="FFFFFF"/>
                </a:solidFill>
                <a:latin typeface="Poppins Light"/>
                <a:ea typeface="Poppins Light"/>
                <a:cs typeface="Poppins Light"/>
                <a:sym typeface="Poppins Light"/>
              </a:rPr>
              <a:t>Prepared by:</a:t>
            </a:r>
          </a:p>
          <a:p>
            <a:pPr algn="l">
              <a:lnSpc>
                <a:spcPts val="3639"/>
              </a:lnSpc>
            </a:pPr>
            <a:r>
              <a:rPr lang="en-US" sz="2599">
                <a:solidFill>
                  <a:srgbClr val="FFFFFF"/>
                </a:solidFill>
                <a:latin typeface="Poppins Light"/>
                <a:ea typeface="Poppins Light"/>
                <a:cs typeface="Poppins Light"/>
                <a:sym typeface="Poppins Light"/>
              </a:rPr>
              <a:t>Aditi Mukherjee (22051395)</a:t>
            </a:r>
          </a:p>
          <a:p>
            <a:pPr algn="l">
              <a:lnSpc>
                <a:spcPts val="3639"/>
              </a:lnSpc>
            </a:pPr>
            <a:r>
              <a:rPr lang="en-US" sz="2599">
                <a:solidFill>
                  <a:srgbClr val="FFFFFF"/>
                </a:solidFill>
                <a:latin typeface="Poppins Light"/>
                <a:ea typeface="Poppins Light"/>
                <a:cs typeface="Poppins Light"/>
                <a:sym typeface="Poppins Light"/>
              </a:rPr>
              <a:t>Siddhi Shriya (22051631)</a:t>
            </a:r>
          </a:p>
          <a:p>
            <a:pPr algn="l">
              <a:lnSpc>
                <a:spcPts val="3639"/>
              </a:lnSpc>
            </a:pPr>
            <a:r>
              <a:rPr lang="en-US" sz="2599">
                <a:solidFill>
                  <a:srgbClr val="FFFFFF"/>
                </a:solidFill>
                <a:latin typeface="Poppins Light"/>
                <a:ea typeface="Poppins Light"/>
                <a:cs typeface="Poppins Light"/>
                <a:sym typeface="Poppins Light"/>
              </a:rPr>
              <a:t>Subhamita Paul (22051639)</a:t>
            </a:r>
          </a:p>
          <a:p>
            <a:pPr algn="l">
              <a:lnSpc>
                <a:spcPts val="3639"/>
              </a:lnSpc>
            </a:pPr>
            <a:r>
              <a:rPr lang="en-US" sz="2599">
                <a:solidFill>
                  <a:srgbClr val="FFFFFF"/>
                </a:solidFill>
                <a:latin typeface="Poppins Light"/>
                <a:ea typeface="Poppins Light"/>
                <a:cs typeface="Poppins Light"/>
                <a:sym typeface="Poppins Light"/>
              </a:rPr>
              <a:t>Puja Kumari (22051446)</a:t>
            </a:r>
          </a:p>
          <a:p>
            <a:pPr algn="l">
              <a:lnSpc>
                <a:spcPts val="3639"/>
              </a:lnSpc>
            </a:pPr>
            <a:r>
              <a:rPr lang="en-US" sz="2599">
                <a:solidFill>
                  <a:srgbClr val="FFFFFF"/>
                </a:solidFill>
                <a:latin typeface="Poppins Light"/>
                <a:ea typeface="Poppins Light"/>
                <a:cs typeface="Poppins Light"/>
                <a:sym typeface="Poppins Light"/>
              </a:rPr>
              <a:t>Amrita Pattanaik (22052188)</a:t>
            </a:r>
          </a:p>
          <a:p>
            <a:pPr algn="l">
              <a:lnSpc>
                <a:spcPts val="3639"/>
              </a:lnSpc>
            </a:pPr>
            <a:r>
              <a:rPr lang="en-US" sz="2599">
                <a:solidFill>
                  <a:srgbClr val="FFFFFF"/>
                </a:solidFill>
                <a:latin typeface="Poppins Light"/>
                <a:ea typeface="Poppins Light"/>
                <a:cs typeface="Poppins Light"/>
                <a:sym typeface="Poppins Light"/>
              </a:rPr>
              <a:t>Amrit Raj (22053486)</a:t>
            </a:r>
          </a:p>
        </p:txBody>
      </p:sp>
      <p:sp>
        <p:nvSpPr>
          <p:cNvPr name="TextBox 5" id="5"/>
          <p:cNvSpPr txBox="true"/>
          <p:nvPr/>
        </p:nvSpPr>
        <p:spPr>
          <a:xfrm rot="0">
            <a:off x="7073688" y="7933419"/>
            <a:ext cx="4912935" cy="952771"/>
          </a:xfrm>
          <a:prstGeom prst="rect">
            <a:avLst/>
          </a:prstGeom>
        </p:spPr>
        <p:txBody>
          <a:bodyPr anchor="t" rtlCol="false" tIns="0" lIns="0" bIns="0" rIns="0">
            <a:spAutoFit/>
          </a:bodyPr>
          <a:lstStyle/>
          <a:p>
            <a:pPr algn="l">
              <a:lnSpc>
                <a:spcPts val="3830"/>
              </a:lnSpc>
            </a:pPr>
            <a:r>
              <a:rPr lang="en-US" sz="2735">
                <a:solidFill>
                  <a:srgbClr val="FFFFFF"/>
                </a:solidFill>
                <a:latin typeface="Poppins Light"/>
                <a:ea typeface="Poppins Light"/>
                <a:cs typeface="Poppins Light"/>
                <a:sym typeface="Poppins Light"/>
              </a:rPr>
              <a:t>Under the Guidance of :</a:t>
            </a:r>
          </a:p>
          <a:p>
            <a:pPr algn="l">
              <a:lnSpc>
                <a:spcPts val="3830"/>
              </a:lnSpc>
            </a:pPr>
            <a:r>
              <a:rPr lang="en-US" sz="2735">
                <a:solidFill>
                  <a:srgbClr val="FFFFFF"/>
                </a:solidFill>
                <a:latin typeface="Poppins Light"/>
                <a:ea typeface="Poppins Light"/>
                <a:cs typeface="Poppins Light"/>
                <a:sym typeface="Poppins Light"/>
              </a:rPr>
              <a:t>Prof. Nachiketa Tarasia</a:t>
            </a:r>
          </a:p>
        </p:txBody>
      </p:sp>
      <p:sp>
        <p:nvSpPr>
          <p:cNvPr name="TextBox 6" id="6"/>
          <p:cNvSpPr txBox="true"/>
          <p:nvPr/>
        </p:nvSpPr>
        <p:spPr>
          <a:xfrm rot="0">
            <a:off x="1028700" y="2318940"/>
            <a:ext cx="8932509" cy="1936014"/>
          </a:xfrm>
          <a:prstGeom prst="rect">
            <a:avLst/>
          </a:prstGeom>
        </p:spPr>
        <p:txBody>
          <a:bodyPr anchor="t" rtlCol="false" tIns="0" lIns="0" bIns="0" rIns="0">
            <a:spAutoFit/>
          </a:bodyPr>
          <a:lstStyle/>
          <a:p>
            <a:pPr algn="ctr">
              <a:lnSpc>
                <a:spcPts val="7692"/>
              </a:lnSpc>
              <a:spcBef>
                <a:spcPct val="0"/>
              </a:spcBef>
            </a:pPr>
            <a:r>
              <a:rPr lang="en-US" b="true" sz="6410" spc="-128">
                <a:solidFill>
                  <a:srgbClr val="FFFFFF"/>
                </a:solidFill>
                <a:latin typeface="DM Sans Bold"/>
                <a:ea typeface="DM Sans Bold"/>
                <a:cs typeface="DM Sans Bold"/>
                <a:sym typeface="DM Sans Bold"/>
              </a:rPr>
              <a:t>CUSTOMER FEEDBACK ANALYSIS USING NLP</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40895" y="445770"/>
            <a:ext cx="17894949" cy="9193530"/>
          </a:xfrm>
          <a:custGeom>
            <a:avLst/>
            <a:gdLst/>
            <a:ahLst/>
            <a:cxnLst/>
            <a:rect r="r" b="b" t="t" l="l"/>
            <a:pathLst>
              <a:path h="9193530" w="17894949">
                <a:moveTo>
                  <a:pt x="0" y="0"/>
                </a:moveTo>
                <a:lnTo>
                  <a:pt x="17894949" y="0"/>
                </a:lnTo>
                <a:lnTo>
                  <a:pt x="17894949" y="9193530"/>
                </a:lnTo>
                <a:lnTo>
                  <a:pt x="0" y="9193530"/>
                </a:lnTo>
                <a:lnTo>
                  <a:pt x="0" y="0"/>
                </a:lnTo>
                <a:close/>
              </a:path>
            </a:pathLst>
          </a:custGeom>
          <a:blipFill>
            <a:blip r:embed="rId2"/>
            <a:stretch>
              <a:fillRect l="0" t="0" r="0" b="0"/>
            </a:stretch>
          </a:blipFill>
        </p:spPr>
      </p:sp>
      <p:sp>
        <p:nvSpPr>
          <p:cNvPr name="TextBox 3" id="3"/>
          <p:cNvSpPr txBox="true"/>
          <p:nvPr/>
        </p:nvSpPr>
        <p:spPr>
          <a:xfrm rot="0">
            <a:off x="17640300"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10</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373737"/>
        </a:solidFill>
      </p:bgPr>
    </p:bg>
    <p:spTree>
      <p:nvGrpSpPr>
        <p:cNvPr id="1" name=""/>
        <p:cNvGrpSpPr/>
        <p:nvPr/>
      </p:nvGrpSpPr>
      <p:grpSpPr>
        <a:xfrm>
          <a:off x="0" y="0"/>
          <a:ext cx="0" cy="0"/>
          <a:chOff x="0" y="0"/>
          <a:chExt cx="0" cy="0"/>
        </a:xfrm>
      </p:grpSpPr>
      <p:sp>
        <p:nvSpPr>
          <p:cNvPr name="TextBox 2" id="2"/>
          <p:cNvSpPr txBox="true"/>
          <p:nvPr/>
        </p:nvSpPr>
        <p:spPr>
          <a:xfrm rot="0">
            <a:off x="1313497" y="569915"/>
            <a:ext cx="16230600" cy="2447925"/>
          </a:xfrm>
          <a:prstGeom prst="rect">
            <a:avLst/>
          </a:prstGeom>
        </p:spPr>
        <p:txBody>
          <a:bodyPr anchor="t" rtlCol="false" tIns="0" lIns="0" bIns="0" rIns="0">
            <a:spAutoFit/>
          </a:bodyPr>
          <a:lstStyle/>
          <a:p>
            <a:pPr algn="ctr">
              <a:lnSpc>
                <a:spcPts val="9600"/>
              </a:lnSpc>
            </a:pPr>
            <a:r>
              <a:rPr lang="en-US" sz="8000">
                <a:solidFill>
                  <a:srgbClr val="FFFFFF"/>
                </a:solidFill>
                <a:latin typeface="DM Sans"/>
                <a:ea typeface="DM Sans"/>
                <a:cs typeface="DM Sans"/>
                <a:sym typeface="DM Sans"/>
              </a:rPr>
              <a:t>B</a:t>
            </a:r>
            <a:r>
              <a:rPr lang="en-US" sz="8000">
                <a:solidFill>
                  <a:srgbClr val="FFFFFF"/>
                </a:solidFill>
                <a:latin typeface="DM Sans"/>
                <a:ea typeface="DM Sans"/>
                <a:cs typeface="DM Sans"/>
                <a:sym typeface="DM Sans"/>
              </a:rPr>
              <a:t>ackend (Processing Engine)</a:t>
            </a:r>
          </a:p>
          <a:p>
            <a:pPr algn="ctr" marL="0" indent="0" lvl="0">
              <a:lnSpc>
                <a:spcPts val="9600"/>
              </a:lnSpc>
              <a:spcBef>
                <a:spcPct val="0"/>
              </a:spcBef>
            </a:pPr>
          </a:p>
        </p:txBody>
      </p:sp>
      <p:sp>
        <p:nvSpPr>
          <p:cNvPr name="TextBox 3" id="3"/>
          <p:cNvSpPr txBox="true"/>
          <p:nvPr/>
        </p:nvSpPr>
        <p:spPr>
          <a:xfrm rot="0">
            <a:off x="0" y="5993543"/>
            <a:ext cx="8552548" cy="3060089"/>
          </a:xfrm>
          <a:prstGeom prst="rect">
            <a:avLst/>
          </a:prstGeom>
        </p:spPr>
        <p:txBody>
          <a:bodyPr anchor="t" rtlCol="false" tIns="0" lIns="0" bIns="0" rIns="0">
            <a:spAutoFit/>
          </a:bodyPr>
          <a:lstStyle/>
          <a:p>
            <a:pPr algn="l" marL="625575" indent="-312787" lvl="1">
              <a:lnSpc>
                <a:spcPts val="4056"/>
              </a:lnSpc>
              <a:buFont typeface="Arial"/>
              <a:buChar char="•"/>
            </a:pPr>
            <a:r>
              <a:rPr lang="en-US" sz="2897">
                <a:solidFill>
                  <a:srgbClr val="FFFFFF"/>
                </a:solidFill>
                <a:latin typeface="Poppins Light"/>
                <a:ea typeface="Poppins Light"/>
                <a:cs typeface="Poppins Light"/>
                <a:sym typeface="Poppins Light"/>
              </a:rPr>
              <a:t>Receives </a:t>
            </a:r>
            <a:r>
              <a:rPr lang="en-US" sz="2897">
                <a:solidFill>
                  <a:srgbClr val="FFFFFF"/>
                </a:solidFill>
                <a:latin typeface="Poppins Light"/>
                <a:ea typeface="Poppins Light"/>
                <a:cs typeface="Poppins Light"/>
                <a:sym typeface="Poppins Light"/>
              </a:rPr>
              <a:t>input from the frontend</a:t>
            </a:r>
          </a:p>
          <a:p>
            <a:pPr algn="l" marL="625575" indent="-312787" lvl="1">
              <a:lnSpc>
                <a:spcPts val="4056"/>
              </a:lnSpc>
              <a:buFont typeface="Arial"/>
              <a:buChar char="•"/>
            </a:pPr>
            <a:r>
              <a:rPr lang="en-US" sz="2897">
                <a:solidFill>
                  <a:srgbClr val="FFFFFF"/>
                </a:solidFill>
                <a:latin typeface="Poppins Light"/>
                <a:ea typeface="Poppins Light"/>
                <a:cs typeface="Poppins Light"/>
                <a:sym typeface="Poppins Light"/>
              </a:rPr>
              <a:t>Processes the text using the selected model</a:t>
            </a:r>
          </a:p>
          <a:p>
            <a:pPr algn="l" marL="625575" indent="-312787" lvl="1">
              <a:lnSpc>
                <a:spcPts val="4056"/>
              </a:lnSpc>
              <a:buFont typeface="Arial"/>
              <a:buChar char="•"/>
            </a:pPr>
            <a:r>
              <a:rPr lang="en-US" sz="2897">
                <a:solidFill>
                  <a:srgbClr val="FFFFFF"/>
                </a:solidFill>
                <a:latin typeface="Poppins Light"/>
                <a:ea typeface="Poppins Light"/>
                <a:cs typeface="Poppins Light"/>
                <a:sym typeface="Poppins Light"/>
              </a:rPr>
              <a:t>Sends sentiment result (label + confidence score) back to the frontend</a:t>
            </a:r>
          </a:p>
          <a:p>
            <a:pPr algn="l">
              <a:lnSpc>
                <a:spcPts val="4056"/>
              </a:lnSpc>
            </a:pPr>
          </a:p>
          <a:p>
            <a:pPr algn="l">
              <a:lnSpc>
                <a:spcPts val="4056"/>
              </a:lnSpc>
            </a:pPr>
          </a:p>
        </p:txBody>
      </p:sp>
      <p:sp>
        <p:nvSpPr>
          <p:cNvPr name="TextBox 4" id="4"/>
          <p:cNvSpPr txBox="true"/>
          <p:nvPr/>
        </p:nvSpPr>
        <p:spPr>
          <a:xfrm rot="0">
            <a:off x="215061" y="5143500"/>
            <a:ext cx="6493683" cy="638175"/>
          </a:xfrm>
          <a:prstGeom prst="rect">
            <a:avLst/>
          </a:prstGeom>
        </p:spPr>
        <p:txBody>
          <a:bodyPr anchor="t" rtlCol="false" tIns="0" lIns="0" bIns="0" rIns="0">
            <a:spAutoFit/>
          </a:bodyPr>
          <a:lstStyle/>
          <a:p>
            <a:pPr algn="l" marL="0" indent="0" lvl="0">
              <a:lnSpc>
                <a:spcPts val="5040"/>
              </a:lnSpc>
              <a:spcBef>
                <a:spcPct val="0"/>
              </a:spcBef>
            </a:pPr>
            <a:r>
              <a:rPr lang="en-US" b="true" sz="4200">
                <a:solidFill>
                  <a:srgbClr val="FFFFFF"/>
                </a:solidFill>
                <a:latin typeface="DM Sans Bold"/>
                <a:ea typeface="DM Sans Bold"/>
                <a:cs typeface="DM Sans Bold"/>
                <a:sym typeface="DM Sans Bold"/>
              </a:rPr>
              <a:t>Tasks</a:t>
            </a:r>
            <a:r>
              <a:rPr lang="en-US" b="true" sz="4200" u="none">
                <a:solidFill>
                  <a:srgbClr val="FFFFFF"/>
                </a:solidFill>
                <a:latin typeface="DM Sans Bold"/>
                <a:ea typeface="DM Sans Bold"/>
                <a:cs typeface="DM Sans Bold"/>
                <a:sym typeface="DM Sans Bold"/>
              </a:rPr>
              <a:t> Performed:</a:t>
            </a:r>
          </a:p>
        </p:txBody>
      </p:sp>
      <p:sp>
        <p:nvSpPr>
          <p:cNvPr name="AutoShape 5" id="5">
            <a:extLst>
              <a:ext uri="{C183D7F6-B498-43B3-948B-1728B52AA6E4}">
                <adec:decorative xmlns:adec="http://schemas.microsoft.com/office/drawing/2017/decorative" val="1"/>
              </a:ext>
            </a:extLst>
          </p:cNvPr>
          <p:cNvSpPr/>
          <p:nvPr/>
        </p:nvSpPr>
        <p:spPr>
          <a:xfrm rot="0">
            <a:off x="0" y="9258300"/>
            <a:ext cx="18288000" cy="0"/>
          </a:xfrm>
          <a:prstGeom prst="line">
            <a:avLst/>
          </a:prstGeom>
          <a:ln cap="flat" w="9525">
            <a:solidFill>
              <a:srgbClr val="FFFFFF"/>
            </a:solidFill>
            <a:prstDash val="solid"/>
            <a:headEnd type="none" len="sm" w="sm"/>
            <a:tailEnd type="none" len="sm" w="sm"/>
          </a:ln>
        </p:spPr>
      </p:sp>
      <p:sp>
        <p:nvSpPr>
          <p:cNvPr name="TextBox 6" id="6"/>
          <p:cNvSpPr txBox="true"/>
          <p:nvPr/>
        </p:nvSpPr>
        <p:spPr>
          <a:xfrm rot="0">
            <a:off x="9742884" y="5984018"/>
            <a:ext cx="8077299" cy="1444930"/>
          </a:xfrm>
          <a:prstGeom prst="rect">
            <a:avLst/>
          </a:prstGeom>
        </p:spPr>
        <p:txBody>
          <a:bodyPr anchor="t" rtlCol="false" tIns="0" lIns="0" bIns="0" rIns="0">
            <a:spAutoFit/>
          </a:bodyPr>
          <a:lstStyle/>
          <a:p>
            <a:pPr algn="l" marL="590813" indent="-295406" lvl="1">
              <a:lnSpc>
                <a:spcPts val="3831"/>
              </a:lnSpc>
              <a:buFont typeface="Arial"/>
              <a:buChar char="•"/>
            </a:pPr>
            <a:r>
              <a:rPr lang="en-US" sz="2736">
                <a:solidFill>
                  <a:srgbClr val="FFFFFF"/>
                </a:solidFill>
                <a:latin typeface="Poppins Light"/>
                <a:ea typeface="Poppins Light"/>
                <a:cs typeface="Poppins Light"/>
                <a:sym typeface="Poppins Light"/>
              </a:rPr>
              <a:t>Py</a:t>
            </a:r>
            <a:r>
              <a:rPr lang="en-US" sz="2736">
                <a:solidFill>
                  <a:srgbClr val="FFFFFF"/>
                </a:solidFill>
                <a:latin typeface="Poppins Light"/>
                <a:ea typeface="Poppins Light"/>
                <a:cs typeface="Poppins Light"/>
                <a:sym typeface="Poppins Light"/>
              </a:rPr>
              <a:t>thon</a:t>
            </a:r>
          </a:p>
          <a:p>
            <a:pPr algn="l" marL="590813" indent="-295406" lvl="1">
              <a:lnSpc>
                <a:spcPts val="3831"/>
              </a:lnSpc>
              <a:buFont typeface="Arial"/>
              <a:buChar char="•"/>
            </a:pPr>
            <a:r>
              <a:rPr lang="en-US" sz="2736">
                <a:solidFill>
                  <a:srgbClr val="FFFFFF"/>
                </a:solidFill>
                <a:latin typeface="Poppins Light"/>
                <a:ea typeface="Poppins Light"/>
                <a:cs typeface="Poppins Light"/>
                <a:sym typeface="Poppins Light"/>
              </a:rPr>
              <a:t>Flask or FastAPI (to build REST APIs)</a:t>
            </a:r>
          </a:p>
          <a:p>
            <a:pPr algn="l" marL="590813" indent="-295407" lvl="1">
              <a:lnSpc>
                <a:spcPts val="3831"/>
              </a:lnSpc>
              <a:buFont typeface="Arial"/>
              <a:buChar char="•"/>
            </a:pPr>
            <a:r>
              <a:rPr lang="en-US" sz="2736">
                <a:solidFill>
                  <a:srgbClr val="FFFFFF"/>
                </a:solidFill>
                <a:latin typeface="Poppins Light"/>
                <a:ea typeface="Poppins Light"/>
                <a:cs typeface="Poppins Light"/>
                <a:sym typeface="Poppins Light"/>
              </a:rPr>
              <a:t>Model Libraries: nltk, transformers, torch</a:t>
            </a:r>
          </a:p>
        </p:txBody>
      </p:sp>
      <p:sp>
        <p:nvSpPr>
          <p:cNvPr name="TextBox 7" id="7"/>
          <p:cNvSpPr txBox="true"/>
          <p:nvPr/>
        </p:nvSpPr>
        <p:spPr>
          <a:xfrm rot="0">
            <a:off x="10473676" y="5143500"/>
            <a:ext cx="6493683" cy="1209675"/>
          </a:xfrm>
          <a:prstGeom prst="rect">
            <a:avLst/>
          </a:prstGeom>
        </p:spPr>
        <p:txBody>
          <a:bodyPr anchor="t" rtlCol="false" tIns="0" lIns="0" bIns="0" rIns="0">
            <a:spAutoFit/>
          </a:bodyPr>
          <a:lstStyle/>
          <a:p>
            <a:pPr algn="l" marL="0" indent="0" lvl="0">
              <a:lnSpc>
                <a:spcPts val="4799"/>
              </a:lnSpc>
              <a:spcBef>
                <a:spcPct val="0"/>
              </a:spcBef>
            </a:pPr>
            <a:r>
              <a:rPr lang="en-US" b="true" sz="3999">
                <a:solidFill>
                  <a:srgbClr val="FFFFFF"/>
                </a:solidFill>
                <a:latin typeface="DM Sans Bold"/>
                <a:ea typeface="DM Sans Bold"/>
                <a:cs typeface="DM Sans Bold"/>
                <a:sym typeface="DM Sans Bold"/>
              </a:rPr>
              <a:t>T</a:t>
            </a:r>
            <a:r>
              <a:rPr lang="en-US" b="true" sz="3999" u="none">
                <a:solidFill>
                  <a:srgbClr val="FFFFFF"/>
                </a:solidFill>
                <a:latin typeface="DM Sans Bold"/>
                <a:ea typeface="DM Sans Bold"/>
                <a:cs typeface="DM Sans Bold"/>
                <a:sym typeface="DM Sans Bold"/>
              </a:rPr>
              <a:t>echnologies:</a:t>
            </a:r>
          </a:p>
          <a:p>
            <a:pPr algn="l" marL="0" indent="0" lvl="0">
              <a:lnSpc>
                <a:spcPts val="4800"/>
              </a:lnSpc>
              <a:spcBef>
                <a:spcPct val="0"/>
              </a:spcBef>
            </a:pPr>
          </a:p>
        </p:txBody>
      </p:sp>
      <p:sp>
        <p:nvSpPr>
          <p:cNvPr name="AutoShape 8" id="8">
            <a:extLst>
              <a:ext uri="{C183D7F6-B498-43B3-948B-1728B52AA6E4}">
                <adec:decorative xmlns:adec="http://schemas.microsoft.com/office/drawing/2017/decorative" val="1"/>
              </a:ext>
            </a:extLst>
          </p:cNvPr>
          <p:cNvSpPr/>
          <p:nvPr/>
        </p:nvSpPr>
        <p:spPr>
          <a:xfrm flipH="true" flipV="true">
            <a:off x="9144000" y="4856165"/>
            <a:ext cx="3572" cy="4411660"/>
          </a:xfrm>
          <a:prstGeom prst="line">
            <a:avLst/>
          </a:prstGeom>
          <a:ln cap="rnd" w="9525">
            <a:solidFill>
              <a:srgbClr val="FFFFFF"/>
            </a:solidFill>
            <a:prstDash val="solid"/>
            <a:headEnd type="none" len="sm" w="sm"/>
            <a:tailEnd type="none" len="sm" w="sm"/>
          </a:ln>
        </p:spPr>
      </p:sp>
      <p:sp>
        <p:nvSpPr>
          <p:cNvPr name="AutoShape 9" id="9">
            <a:extLst>
              <a:ext uri="{C183D7F6-B498-43B3-948B-1728B52AA6E4}">
                <adec:decorative xmlns:adec="http://schemas.microsoft.com/office/drawing/2017/decorative" val="1"/>
              </a:ext>
            </a:extLst>
          </p:cNvPr>
          <p:cNvSpPr/>
          <p:nvPr/>
        </p:nvSpPr>
        <p:spPr>
          <a:xfrm>
            <a:off x="0" y="4851403"/>
            <a:ext cx="18288000" cy="0"/>
          </a:xfrm>
          <a:prstGeom prst="line">
            <a:avLst/>
          </a:prstGeom>
          <a:ln cap="flat" w="9525">
            <a:solidFill>
              <a:srgbClr val="FFFFFF"/>
            </a:solidFill>
            <a:prstDash val="solid"/>
            <a:headEnd type="none" len="sm" w="sm"/>
            <a:tailEnd type="none" len="sm" w="sm"/>
          </a:ln>
        </p:spPr>
      </p:sp>
      <p:sp>
        <p:nvSpPr>
          <p:cNvPr name="TextBox 10" id="10"/>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11</a:t>
            </a:r>
          </a:p>
        </p:txBody>
      </p:sp>
      <p:sp>
        <p:nvSpPr>
          <p:cNvPr name="TextBox 11" id="11"/>
          <p:cNvSpPr txBox="true"/>
          <p:nvPr/>
        </p:nvSpPr>
        <p:spPr>
          <a:xfrm rot="0">
            <a:off x="-2017923" y="2220037"/>
            <a:ext cx="22893440" cy="2723438"/>
          </a:xfrm>
          <a:prstGeom prst="rect">
            <a:avLst/>
          </a:prstGeom>
        </p:spPr>
        <p:txBody>
          <a:bodyPr anchor="t" rtlCol="false" tIns="0" lIns="0" bIns="0" rIns="0">
            <a:spAutoFit/>
          </a:bodyPr>
          <a:lstStyle/>
          <a:p>
            <a:pPr algn="ctr">
              <a:lnSpc>
                <a:spcPts val="4351"/>
              </a:lnSpc>
              <a:spcBef>
                <a:spcPct val="0"/>
              </a:spcBef>
            </a:pPr>
            <a:r>
              <a:rPr lang="en-US" b="true" sz="3626" spc="-72">
                <a:solidFill>
                  <a:srgbClr val="FFFFFF"/>
                </a:solidFill>
                <a:latin typeface="DM Sans Bold"/>
                <a:ea typeface="DM Sans Bold"/>
                <a:cs typeface="DM Sans Bold"/>
                <a:sym typeface="DM Sans Bold"/>
              </a:rPr>
              <a:t>The backend perf</a:t>
            </a:r>
            <a:r>
              <a:rPr lang="en-US" b="true" sz="3626" spc="-72">
                <a:solidFill>
                  <a:srgbClr val="FFFFFF"/>
                </a:solidFill>
                <a:latin typeface="DM Sans Bold"/>
                <a:ea typeface="DM Sans Bold"/>
                <a:cs typeface="DM Sans Bold"/>
                <a:sym typeface="DM Sans Bold"/>
              </a:rPr>
              <a:t>orms the actual sentiment analysis using either:</a:t>
            </a:r>
          </a:p>
          <a:p>
            <a:pPr algn="ctr">
              <a:lnSpc>
                <a:spcPts val="4351"/>
              </a:lnSpc>
              <a:spcBef>
                <a:spcPct val="0"/>
              </a:spcBef>
            </a:pPr>
            <a:r>
              <a:rPr lang="en-US" b="true" sz="3626" spc="-72">
                <a:solidFill>
                  <a:srgbClr val="FFFFFF"/>
                </a:solidFill>
                <a:latin typeface="DM Sans Bold"/>
                <a:ea typeface="DM Sans Bold"/>
                <a:cs typeface="DM Sans Bold"/>
                <a:sym typeface="DM Sans Bold"/>
              </a:rPr>
              <a:t>VADER (NLTK)</a:t>
            </a:r>
          </a:p>
          <a:p>
            <a:pPr algn="ctr">
              <a:lnSpc>
                <a:spcPts val="4351"/>
              </a:lnSpc>
              <a:spcBef>
                <a:spcPct val="0"/>
              </a:spcBef>
            </a:pPr>
            <a:r>
              <a:rPr lang="en-US" b="true" sz="3626" spc="-72">
                <a:solidFill>
                  <a:srgbClr val="FFFFFF"/>
                </a:solidFill>
                <a:latin typeface="DM Sans Bold"/>
                <a:ea typeface="DM Sans Bold"/>
                <a:cs typeface="DM Sans Bold"/>
                <a:sym typeface="DM Sans Bold"/>
              </a:rPr>
              <a:t>RoBERTa (via Hugging Face Transformers)</a:t>
            </a:r>
          </a:p>
          <a:p>
            <a:pPr algn="ctr">
              <a:lnSpc>
                <a:spcPts val="4351"/>
              </a:lnSpc>
              <a:spcBef>
                <a:spcPct val="0"/>
              </a:spcBef>
            </a:pPr>
          </a:p>
          <a:p>
            <a:pPr algn="ctr">
              <a:lnSpc>
                <a:spcPts val="4351"/>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73737"/>
        </a:solidFill>
      </p:bgPr>
    </p:bg>
    <p:spTree>
      <p:nvGrpSpPr>
        <p:cNvPr id="1" name=""/>
        <p:cNvGrpSpPr/>
        <p:nvPr/>
      </p:nvGrpSpPr>
      <p:grpSpPr>
        <a:xfrm>
          <a:off x="0" y="0"/>
          <a:ext cx="0" cy="0"/>
          <a:chOff x="0" y="0"/>
          <a:chExt cx="0" cy="0"/>
        </a:xfrm>
      </p:grpSpPr>
      <p:sp>
        <p:nvSpPr>
          <p:cNvPr name="Freeform 2" id="2"/>
          <p:cNvSpPr/>
          <p:nvPr/>
        </p:nvSpPr>
        <p:spPr>
          <a:xfrm flipH="false" flipV="false" rot="0">
            <a:off x="309200" y="5732961"/>
            <a:ext cx="17421587" cy="4380879"/>
          </a:xfrm>
          <a:custGeom>
            <a:avLst/>
            <a:gdLst/>
            <a:ahLst/>
            <a:cxnLst/>
            <a:rect r="r" b="b" t="t" l="l"/>
            <a:pathLst>
              <a:path h="4380879" w="17421587">
                <a:moveTo>
                  <a:pt x="0" y="0"/>
                </a:moveTo>
                <a:lnTo>
                  <a:pt x="17421587" y="0"/>
                </a:lnTo>
                <a:lnTo>
                  <a:pt x="17421587" y="4380879"/>
                </a:lnTo>
                <a:lnTo>
                  <a:pt x="0" y="4380879"/>
                </a:lnTo>
                <a:lnTo>
                  <a:pt x="0" y="0"/>
                </a:lnTo>
                <a:close/>
              </a:path>
            </a:pathLst>
          </a:custGeom>
          <a:blipFill>
            <a:blip r:embed="rId2"/>
            <a:stretch>
              <a:fillRect l="-8015" t="-3704" r="-2791" b="-3704"/>
            </a:stretch>
          </a:blipFill>
        </p:spPr>
      </p:sp>
      <p:sp>
        <p:nvSpPr>
          <p:cNvPr name="TextBox 3" id="3"/>
          <p:cNvSpPr txBox="true"/>
          <p:nvPr/>
        </p:nvSpPr>
        <p:spPr>
          <a:xfrm rot="0">
            <a:off x="2032317" y="393996"/>
            <a:ext cx="13697018" cy="12287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DM Sans"/>
                <a:ea typeface="DM Sans"/>
                <a:cs typeface="DM Sans"/>
                <a:sym typeface="DM Sans"/>
              </a:rPr>
              <a:t>VADER </a:t>
            </a:r>
            <a:r>
              <a:rPr lang="en-US" sz="8000" u="none">
                <a:solidFill>
                  <a:srgbClr val="FFFFFF"/>
                </a:solidFill>
                <a:latin typeface="DM Sans"/>
                <a:ea typeface="DM Sans"/>
                <a:cs typeface="DM Sans"/>
                <a:sym typeface="DM Sans"/>
              </a:rPr>
              <a:t>Sentiment Analysis</a:t>
            </a:r>
          </a:p>
        </p:txBody>
      </p:sp>
      <p:sp>
        <p:nvSpPr>
          <p:cNvPr name="TextBox 4" id="4"/>
          <p:cNvSpPr txBox="true"/>
          <p:nvPr/>
        </p:nvSpPr>
        <p:spPr>
          <a:xfrm rot="0">
            <a:off x="204560" y="1568063"/>
            <a:ext cx="16649396" cy="3004218"/>
          </a:xfrm>
          <a:prstGeom prst="rect">
            <a:avLst/>
          </a:prstGeom>
        </p:spPr>
        <p:txBody>
          <a:bodyPr anchor="t" rtlCol="false" tIns="0" lIns="0" bIns="0" rIns="0">
            <a:spAutoFit/>
          </a:bodyPr>
          <a:lstStyle/>
          <a:p>
            <a:pPr algn="l" marL="0" indent="0" lvl="0">
              <a:lnSpc>
                <a:spcPts val="3988"/>
              </a:lnSpc>
            </a:pPr>
            <a:r>
              <a:rPr lang="en-US" sz="2848">
                <a:solidFill>
                  <a:srgbClr val="FFFFFF"/>
                </a:solidFill>
                <a:latin typeface="DM Sans"/>
                <a:ea typeface="DM Sans"/>
                <a:cs typeface="DM Sans"/>
                <a:sym typeface="DM Sans"/>
              </a:rPr>
              <a:t>V</a:t>
            </a:r>
            <a:r>
              <a:rPr lang="en-US" sz="2848" u="none">
                <a:solidFill>
                  <a:srgbClr val="FFFFFF"/>
                </a:solidFill>
                <a:latin typeface="DM Sans"/>
                <a:ea typeface="DM Sans"/>
                <a:cs typeface="DM Sans"/>
                <a:sym typeface="DM Sans"/>
              </a:rPr>
              <a:t>ADER (Valence Aware Dictionary and sEntiment Reasoner) is a rule-based sentiment analysis tool that is specially designed to detect sentiment in social media, customer reviews, and short texts. It is part of the NLTK (Natural Language Toolkit) library in Python.</a:t>
            </a:r>
          </a:p>
          <a:p>
            <a:pPr algn="l" marL="0" indent="0" lvl="0">
              <a:lnSpc>
                <a:spcPts val="3988"/>
              </a:lnSpc>
            </a:pPr>
            <a:r>
              <a:rPr lang="en-US" sz="2848" u="none">
                <a:solidFill>
                  <a:srgbClr val="FFFFFF"/>
                </a:solidFill>
                <a:latin typeface="DM Sans"/>
                <a:ea typeface="DM Sans"/>
                <a:cs typeface="DM Sans"/>
                <a:sym typeface="DM Sans"/>
              </a:rPr>
              <a:t>VADER does not require any training data and comes with a predefined sentiment lexicon, making it extremely fast and easy to use — ideal for real-time applications or systems with limited computing resources.</a:t>
            </a:r>
          </a:p>
        </p:txBody>
      </p:sp>
      <p:sp>
        <p:nvSpPr>
          <p:cNvPr name="TextBox 5" id="5"/>
          <p:cNvSpPr txBox="true"/>
          <p:nvPr/>
        </p:nvSpPr>
        <p:spPr>
          <a:xfrm rot="0">
            <a:off x="204560" y="4517622"/>
            <a:ext cx="17352531" cy="913268"/>
          </a:xfrm>
          <a:prstGeom prst="rect">
            <a:avLst/>
          </a:prstGeom>
        </p:spPr>
        <p:txBody>
          <a:bodyPr anchor="t" rtlCol="false" tIns="0" lIns="0" bIns="0" rIns="0">
            <a:spAutoFit/>
          </a:bodyPr>
          <a:lstStyle/>
          <a:p>
            <a:pPr algn="l">
              <a:lnSpc>
                <a:spcPts val="3737"/>
              </a:lnSpc>
            </a:pPr>
            <a:r>
              <a:rPr lang="en-US" sz="2669">
                <a:solidFill>
                  <a:srgbClr val="FFFFFF"/>
                </a:solidFill>
                <a:latin typeface="DM Sans"/>
                <a:ea typeface="DM Sans"/>
                <a:cs typeface="DM Sans"/>
                <a:sym typeface="DM Sans"/>
              </a:rPr>
              <a:t>Tool Used: NLTK's VADER (Valence Aware Dic</a:t>
            </a:r>
            <a:r>
              <a:rPr lang="en-US" sz="2669">
                <a:solidFill>
                  <a:srgbClr val="FFFFFF"/>
                </a:solidFill>
                <a:latin typeface="DM Sans"/>
                <a:ea typeface="DM Sans"/>
                <a:cs typeface="DM Sans"/>
                <a:sym typeface="DM Sans"/>
              </a:rPr>
              <a:t>tionary and sEntiment Reasoner)</a:t>
            </a:r>
          </a:p>
          <a:p>
            <a:pPr algn="l">
              <a:lnSpc>
                <a:spcPts val="3737"/>
              </a:lnSpc>
            </a:pPr>
            <a:r>
              <a:rPr lang="en-US" sz="2669">
                <a:solidFill>
                  <a:srgbClr val="FFFFFF"/>
                </a:solidFill>
                <a:latin typeface="DM Sans"/>
                <a:ea typeface="DM Sans"/>
                <a:cs typeface="DM Sans"/>
                <a:sym typeface="DM Sans"/>
              </a:rPr>
              <a:t>Functionality: Assigns sentiment scores (positive, neutral, negative, compound)</a:t>
            </a:r>
          </a:p>
        </p:txBody>
      </p:sp>
      <p:sp>
        <p:nvSpPr>
          <p:cNvPr name="TextBox 6" id="6"/>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3593778" y="1498574"/>
            <a:ext cx="10437962" cy="8249935"/>
          </a:xfrm>
          <a:custGeom>
            <a:avLst/>
            <a:gdLst/>
            <a:ahLst/>
            <a:cxnLst/>
            <a:rect r="r" b="b" t="t" l="l"/>
            <a:pathLst>
              <a:path h="8249935" w="10437962">
                <a:moveTo>
                  <a:pt x="0" y="0"/>
                </a:moveTo>
                <a:lnTo>
                  <a:pt x="10437962" y="0"/>
                </a:lnTo>
                <a:lnTo>
                  <a:pt x="10437962" y="8249936"/>
                </a:lnTo>
                <a:lnTo>
                  <a:pt x="0" y="8249936"/>
                </a:lnTo>
                <a:lnTo>
                  <a:pt x="0" y="0"/>
                </a:lnTo>
                <a:close/>
              </a:path>
            </a:pathLst>
          </a:custGeom>
          <a:blipFill>
            <a:blip r:embed="rId2"/>
            <a:stretch>
              <a:fillRect l="0" t="0" r="0" b="0"/>
            </a:stretch>
          </a:blipFill>
        </p:spPr>
      </p:sp>
      <p:sp>
        <p:nvSpPr>
          <p:cNvPr name="TextBox 3" id="3"/>
          <p:cNvSpPr txBox="true"/>
          <p:nvPr/>
        </p:nvSpPr>
        <p:spPr>
          <a:xfrm rot="0">
            <a:off x="3593778" y="369920"/>
            <a:ext cx="9691367" cy="813251"/>
          </a:xfrm>
          <a:prstGeom prst="rect">
            <a:avLst/>
          </a:prstGeom>
        </p:spPr>
        <p:txBody>
          <a:bodyPr anchor="t" rtlCol="false" tIns="0" lIns="0" bIns="0" rIns="0">
            <a:spAutoFit/>
          </a:bodyPr>
          <a:lstStyle/>
          <a:p>
            <a:pPr algn="ctr">
              <a:lnSpc>
                <a:spcPts val="6625"/>
              </a:lnSpc>
              <a:spcBef>
                <a:spcPct val="0"/>
              </a:spcBef>
            </a:pPr>
            <a:r>
              <a:rPr lang="en-US" b="true" sz="4732">
                <a:solidFill>
                  <a:srgbClr val="000000"/>
                </a:solidFill>
                <a:latin typeface="DM Sans Bold"/>
                <a:ea typeface="DM Sans Bold"/>
                <a:cs typeface="DM Sans Bold"/>
                <a:sym typeface="DM Sans Bold"/>
              </a:rPr>
              <a:t>Plot VADER Result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70008" y="0"/>
            <a:ext cx="15010671" cy="10287000"/>
          </a:xfrm>
          <a:custGeom>
            <a:avLst/>
            <a:gdLst/>
            <a:ahLst/>
            <a:cxnLst/>
            <a:rect r="r" b="b" t="t" l="l"/>
            <a:pathLst>
              <a:path h="10287000" w="15010671">
                <a:moveTo>
                  <a:pt x="0" y="0"/>
                </a:moveTo>
                <a:lnTo>
                  <a:pt x="15010671" y="0"/>
                </a:lnTo>
                <a:lnTo>
                  <a:pt x="15010671" y="10287000"/>
                </a:lnTo>
                <a:lnTo>
                  <a:pt x="0" y="10287000"/>
                </a:lnTo>
                <a:lnTo>
                  <a:pt x="0" y="0"/>
                </a:lnTo>
                <a:close/>
              </a:path>
            </a:pathLst>
          </a:custGeom>
          <a:blipFill>
            <a:blip r:embed="rId2"/>
            <a:stretch>
              <a:fillRect l="-1342" t="-292" r="-1819" b="0"/>
            </a:stretch>
          </a:blipFill>
        </p:spPr>
      </p:sp>
      <p:sp>
        <p:nvSpPr>
          <p:cNvPr name="TextBox 3" id="3"/>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373737"/>
        </a:solidFill>
      </p:bgPr>
    </p:bg>
    <p:spTree>
      <p:nvGrpSpPr>
        <p:cNvPr id="1" name=""/>
        <p:cNvGrpSpPr/>
        <p:nvPr/>
      </p:nvGrpSpPr>
      <p:grpSpPr>
        <a:xfrm>
          <a:off x="0" y="0"/>
          <a:ext cx="0" cy="0"/>
          <a:chOff x="0" y="0"/>
          <a:chExt cx="0" cy="0"/>
        </a:xfrm>
      </p:grpSpPr>
      <p:sp>
        <p:nvSpPr>
          <p:cNvPr name="Freeform 2" id="2"/>
          <p:cNvSpPr/>
          <p:nvPr/>
        </p:nvSpPr>
        <p:spPr>
          <a:xfrm flipH="false" flipV="false" rot="0">
            <a:off x="3999540" y="1119432"/>
            <a:ext cx="9275433" cy="8788473"/>
          </a:xfrm>
          <a:custGeom>
            <a:avLst/>
            <a:gdLst/>
            <a:ahLst/>
            <a:cxnLst/>
            <a:rect r="r" b="b" t="t" l="l"/>
            <a:pathLst>
              <a:path h="8788473" w="9275433">
                <a:moveTo>
                  <a:pt x="0" y="0"/>
                </a:moveTo>
                <a:lnTo>
                  <a:pt x="9275433" y="0"/>
                </a:lnTo>
                <a:lnTo>
                  <a:pt x="9275433" y="8788473"/>
                </a:lnTo>
                <a:lnTo>
                  <a:pt x="0" y="8788473"/>
                </a:lnTo>
                <a:lnTo>
                  <a:pt x="0" y="0"/>
                </a:lnTo>
                <a:close/>
              </a:path>
            </a:pathLst>
          </a:custGeom>
          <a:blipFill>
            <a:blip r:embed="rId2"/>
            <a:stretch>
              <a:fillRect l="0" t="0" r="0" b="0"/>
            </a:stretch>
          </a:blipFill>
        </p:spPr>
      </p:sp>
      <p:sp>
        <p:nvSpPr>
          <p:cNvPr name="TextBox 3" id="3"/>
          <p:cNvSpPr txBox="true"/>
          <p:nvPr/>
        </p:nvSpPr>
        <p:spPr>
          <a:xfrm rot="0">
            <a:off x="17640300"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15</a:t>
            </a:r>
          </a:p>
        </p:txBody>
      </p:sp>
      <p:sp>
        <p:nvSpPr>
          <p:cNvPr name="TextBox 4" id="4"/>
          <p:cNvSpPr txBox="true"/>
          <p:nvPr/>
        </p:nvSpPr>
        <p:spPr>
          <a:xfrm rot="0">
            <a:off x="2085448" y="298124"/>
            <a:ext cx="14117105" cy="821307"/>
          </a:xfrm>
          <a:prstGeom prst="rect">
            <a:avLst/>
          </a:prstGeom>
        </p:spPr>
        <p:txBody>
          <a:bodyPr anchor="t" rtlCol="false" tIns="0" lIns="0" bIns="0" rIns="0">
            <a:spAutoFit/>
          </a:bodyPr>
          <a:lstStyle/>
          <a:p>
            <a:pPr algn="ctr">
              <a:lnSpc>
                <a:spcPts val="6706"/>
              </a:lnSpc>
              <a:spcBef>
                <a:spcPct val="0"/>
              </a:spcBef>
            </a:pPr>
            <a:r>
              <a:rPr lang="en-US" b="true" sz="4790">
                <a:solidFill>
                  <a:srgbClr val="FFFFFF"/>
                </a:solidFill>
                <a:latin typeface="DM Sans Bold"/>
                <a:ea typeface="DM Sans Bold"/>
                <a:cs typeface="DM Sans Bold"/>
                <a:sym typeface="DM Sans Bold"/>
              </a:rPr>
              <a:t>Combine and Compare (Vader vs Roberta)</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373737"/>
        </a:solidFill>
      </p:bgPr>
    </p:bg>
    <p:spTree>
      <p:nvGrpSpPr>
        <p:cNvPr id="1" name=""/>
        <p:cNvGrpSpPr/>
        <p:nvPr/>
      </p:nvGrpSpPr>
      <p:grpSpPr>
        <a:xfrm>
          <a:off x="0" y="0"/>
          <a:ext cx="0" cy="0"/>
          <a:chOff x="0" y="0"/>
          <a:chExt cx="0" cy="0"/>
        </a:xfrm>
      </p:grpSpPr>
      <p:grpSp>
        <p:nvGrpSpPr>
          <p:cNvPr name="Group 2" id="2"/>
          <p:cNvGrpSpPr/>
          <p:nvPr/>
        </p:nvGrpSpPr>
        <p:grpSpPr>
          <a:xfrm rot="0">
            <a:off x="6036531" y="370663"/>
            <a:ext cx="10805855" cy="2189806"/>
            <a:chOff x="0" y="0"/>
            <a:chExt cx="14407806" cy="2919741"/>
          </a:xfrm>
        </p:grpSpPr>
        <p:sp>
          <p:nvSpPr>
            <p:cNvPr name="TextBox 3" id="3"/>
            <p:cNvSpPr txBox="true"/>
            <p:nvPr/>
          </p:nvSpPr>
          <p:spPr>
            <a:xfrm rot="0">
              <a:off x="0" y="-9525"/>
              <a:ext cx="14407806" cy="16351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DM Sans"/>
                  <a:ea typeface="DM Sans"/>
                  <a:cs typeface="DM Sans"/>
                  <a:sym typeface="DM Sans"/>
                </a:rPr>
                <a:t>Concl</a:t>
              </a:r>
              <a:r>
                <a:rPr lang="en-US" sz="8000" u="none">
                  <a:solidFill>
                    <a:srgbClr val="FFFFFF"/>
                  </a:solidFill>
                  <a:latin typeface="DM Sans"/>
                  <a:ea typeface="DM Sans"/>
                  <a:cs typeface="DM Sans"/>
                  <a:sym typeface="DM Sans"/>
                </a:rPr>
                <a:t>usion</a:t>
              </a:r>
            </a:p>
          </p:txBody>
        </p:sp>
        <p:sp>
          <p:nvSpPr>
            <p:cNvPr name="TextBox 4" id="4"/>
            <p:cNvSpPr txBox="true"/>
            <p:nvPr/>
          </p:nvSpPr>
          <p:spPr>
            <a:xfrm rot="0">
              <a:off x="0" y="2338081"/>
              <a:ext cx="12217628" cy="581660"/>
            </a:xfrm>
            <a:prstGeom prst="rect">
              <a:avLst/>
            </a:prstGeom>
          </p:spPr>
          <p:txBody>
            <a:bodyPr anchor="t" rtlCol="false" tIns="0" lIns="0" bIns="0" rIns="0">
              <a:spAutoFit/>
            </a:bodyPr>
            <a:lstStyle/>
            <a:p>
              <a:pPr algn="l" marL="0" indent="0" lvl="0">
                <a:lnSpc>
                  <a:spcPts val="3779"/>
                </a:lnSpc>
              </a:pPr>
            </a:p>
          </p:txBody>
        </p:sp>
      </p:grpSp>
      <p:sp>
        <p:nvSpPr>
          <p:cNvPr name="AutoShape 5" id="5">
            <a:extLst>
              <a:ext uri="{C183D7F6-B498-43B3-948B-1728B52AA6E4}">
                <adec:decorative xmlns:adec="http://schemas.microsoft.com/office/drawing/2017/decorative" val="1"/>
              </a:ext>
            </a:extLst>
          </p:cNvPr>
          <p:cNvSpPr/>
          <p:nvPr/>
        </p:nvSpPr>
        <p:spPr>
          <a:xfrm>
            <a:off x="330226" y="1931530"/>
            <a:ext cx="17262449" cy="0"/>
          </a:xfrm>
          <a:prstGeom prst="line">
            <a:avLst/>
          </a:prstGeom>
          <a:ln cap="rnd" w="9525">
            <a:solidFill>
              <a:srgbClr val="FFFFFF"/>
            </a:solidFill>
            <a:prstDash val="solid"/>
            <a:headEnd type="none" len="sm" w="sm"/>
            <a:tailEnd type="none" len="sm" w="sm"/>
          </a:ln>
        </p:spPr>
      </p:sp>
      <p:sp>
        <p:nvSpPr>
          <p:cNvPr name="AutoShape 6" id="6">
            <a:extLst>
              <a:ext uri="{C183D7F6-B498-43B3-948B-1728B52AA6E4}">
                <adec:decorative xmlns:adec="http://schemas.microsoft.com/office/drawing/2017/decorative" val="1"/>
              </a:ext>
            </a:extLst>
          </p:cNvPr>
          <p:cNvSpPr/>
          <p:nvPr/>
        </p:nvSpPr>
        <p:spPr>
          <a:xfrm>
            <a:off x="330226" y="9258300"/>
            <a:ext cx="17627548"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330226" y="2168556"/>
            <a:ext cx="17627548" cy="6790806"/>
          </a:xfrm>
          <a:prstGeom prst="rect">
            <a:avLst/>
          </a:prstGeom>
        </p:spPr>
        <p:txBody>
          <a:bodyPr anchor="t" rtlCol="false" tIns="0" lIns="0" bIns="0" rIns="0">
            <a:spAutoFit/>
          </a:bodyPr>
          <a:lstStyle/>
          <a:p>
            <a:pPr algn="l">
              <a:lnSpc>
                <a:spcPts val="3620"/>
              </a:lnSpc>
            </a:pPr>
            <a:r>
              <a:rPr lang="en-US" sz="2586">
                <a:solidFill>
                  <a:srgbClr val="FFFFFF"/>
                </a:solidFill>
                <a:latin typeface="Poppins Light"/>
                <a:ea typeface="Poppins Light"/>
                <a:cs typeface="Poppins Light"/>
                <a:sym typeface="Poppins Light"/>
              </a:rPr>
              <a:t>1. Both Models </a:t>
            </a:r>
            <a:r>
              <a:rPr lang="en-US" sz="2586">
                <a:solidFill>
                  <a:srgbClr val="FFFFFF"/>
                </a:solidFill>
                <a:latin typeface="Poppins Light"/>
                <a:ea typeface="Poppins Light"/>
                <a:cs typeface="Poppins Light"/>
                <a:sym typeface="Poppins Light"/>
              </a:rPr>
              <a:t>Have Their Place</a:t>
            </a:r>
          </a:p>
          <a:p>
            <a:pPr algn="l">
              <a:lnSpc>
                <a:spcPts val="3620"/>
              </a:lnSpc>
            </a:pPr>
            <a:r>
              <a:rPr lang="en-US" sz="2586">
                <a:solidFill>
                  <a:srgbClr val="FFFFFF"/>
                </a:solidFill>
                <a:latin typeface="Poppins Light"/>
                <a:ea typeface="Poppins Light"/>
                <a:cs typeface="Poppins Light"/>
                <a:sym typeface="Poppins Light"/>
              </a:rPr>
              <a:t>VADER is ideal for quick, rule-based sentiment analysis, especially in real-time and lightweight applications like social media or chat interfaces.</a:t>
            </a:r>
          </a:p>
          <a:p>
            <a:pPr algn="l">
              <a:lnSpc>
                <a:spcPts val="3620"/>
              </a:lnSpc>
            </a:pPr>
            <a:r>
              <a:rPr lang="en-US" sz="2586">
                <a:solidFill>
                  <a:srgbClr val="FFFFFF"/>
                </a:solidFill>
                <a:latin typeface="Poppins Light"/>
                <a:ea typeface="Poppins Light"/>
                <a:cs typeface="Poppins Light"/>
                <a:sym typeface="Poppins Light"/>
              </a:rPr>
              <a:t>RoBERTa, a transformer-based model, excels in accuracy and context comprehension, making it perfect for detailed feedback, reviews, and long-form text.</a:t>
            </a:r>
          </a:p>
          <a:p>
            <a:pPr algn="l">
              <a:lnSpc>
                <a:spcPts val="3620"/>
              </a:lnSpc>
            </a:pPr>
            <a:r>
              <a:rPr lang="en-US" sz="2586">
                <a:solidFill>
                  <a:srgbClr val="FFFFFF"/>
                </a:solidFill>
                <a:latin typeface="Poppins Light"/>
                <a:ea typeface="Poppins Light"/>
                <a:cs typeface="Poppins Light"/>
                <a:sym typeface="Poppins Light"/>
              </a:rPr>
              <a:t> </a:t>
            </a:r>
            <a:r>
              <a:rPr lang="en-US" sz="2586">
                <a:solidFill>
                  <a:srgbClr val="FFFFFF"/>
                </a:solidFill>
                <a:latin typeface="Poppins Light"/>
                <a:ea typeface="Poppins Light"/>
                <a:cs typeface="Poppins Light"/>
                <a:sym typeface="Poppins Light"/>
              </a:rPr>
              <a:t>2. Easy Access via Hugging Face</a:t>
            </a:r>
          </a:p>
          <a:p>
            <a:pPr algn="l">
              <a:lnSpc>
                <a:spcPts val="3620"/>
              </a:lnSpc>
            </a:pPr>
            <a:r>
              <a:rPr lang="en-US" sz="2586">
                <a:solidFill>
                  <a:srgbClr val="FFFFFF"/>
                </a:solidFill>
                <a:latin typeface="Poppins Light"/>
                <a:ea typeface="Poppins Light"/>
                <a:cs typeface="Poppins Light"/>
                <a:sym typeface="Poppins Light"/>
              </a:rPr>
              <a:t>The Hugging Face Transformers library makes it simple to:</a:t>
            </a:r>
          </a:p>
          <a:p>
            <a:pPr algn="l">
              <a:lnSpc>
                <a:spcPts val="3620"/>
              </a:lnSpc>
            </a:pPr>
            <a:r>
              <a:rPr lang="en-US" sz="2586">
                <a:solidFill>
                  <a:srgbClr val="FFFFFF"/>
                </a:solidFill>
                <a:latin typeface="Poppins Light"/>
                <a:ea typeface="Poppins Light"/>
                <a:cs typeface="Poppins Light"/>
                <a:sym typeface="Poppins Light"/>
              </a:rPr>
              <a:t>Load pre-trained models like RoBERTa</a:t>
            </a:r>
          </a:p>
          <a:p>
            <a:pPr algn="l">
              <a:lnSpc>
                <a:spcPts val="3620"/>
              </a:lnSpc>
            </a:pPr>
            <a:r>
              <a:rPr lang="en-US" sz="2586">
                <a:solidFill>
                  <a:srgbClr val="FFFFFF"/>
                </a:solidFill>
                <a:latin typeface="Poppins Light"/>
                <a:ea typeface="Poppins Light"/>
                <a:cs typeface="Poppins Light"/>
                <a:sym typeface="Poppins Light"/>
              </a:rPr>
              <a:t>Perform inference with just a few lines of code</a:t>
            </a:r>
          </a:p>
          <a:p>
            <a:pPr algn="l">
              <a:lnSpc>
                <a:spcPts val="3620"/>
              </a:lnSpc>
            </a:pPr>
            <a:r>
              <a:rPr lang="en-US" sz="2586">
                <a:solidFill>
                  <a:srgbClr val="FFFFFF"/>
                </a:solidFill>
                <a:latin typeface="Poppins Light"/>
                <a:ea typeface="Poppins Light"/>
                <a:cs typeface="Poppins Light"/>
                <a:sym typeface="Poppins Light"/>
              </a:rPr>
              <a:t>Avoid complex model training or infrastructure setup</a:t>
            </a:r>
          </a:p>
          <a:p>
            <a:pPr algn="l">
              <a:lnSpc>
                <a:spcPts val="3620"/>
              </a:lnSpc>
            </a:pPr>
            <a:r>
              <a:rPr lang="en-US" sz="2586">
                <a:solidFill>
                  <a:srgbClr val="FFFFFF"/>
                </a:solidFill>
                <a:latin typeface="Poppins Light"/>
                <a:ea typeface="Poppins Light"/>
                <a:cs typeface="Poppins Light"/>
                <a:sym typeface="Poppins Light"/>
              </a:rPr>
              <a:t> </a:t>
            </a:r>
            <a:r>
              <a:rPr lang="en-US" sz="2586">
                <a:solidFill>
                  <a:srgbClr val="FFFFFF"/>
                </a:solidFill>
                <a:latin typeface="Poppins Light"/>
                <a:ea typeface="Poppins Light"/>
                <a:cs typeface="Poppins Light"/>
                <a:sym typeface="Poppins Light"/>
              </a:rPr>
              <a:t>3. Deep Learning Offers Accuracy at a Cost</a:t>
            </a:r>
          </a:p>
          <a:p>
            <a:pPr algn="l">
              <a:lnSpc>
                <a:spcPts val="3620"/>
              </a:lnSpc>
            </a:pPr>
            <a:r>
              <a:rPr lang="en-US" sz="2586">
                <a:solidFill>
                  <a:srgbClr val="FFFFFF"/>
                </a:solidFill>
                <a:latin typeface="Poppins Light"/>
                <a:ea typeface="Poppins Light"/>
                <a:cs typeface="Poppins Light"/>
                <a:sym typeface="Poppins Light"/>
              </a:rPr>
              <a:t>RoBERTa significantly outperforms rule-based systems in accuracy, especially on nuanced or ambiguous sentences.</a:t>
            </a:r>
          </a:p>
          <a:p>
            <a:pPr algn="l">
              <a:lnSpc>
                <a:spcPts val="3620"/>
              </a:lnSpc>
            </a:pPr>
            <a:r>
              <a:rPr lang="en-US" sz="2586">
                <a:solidFill>
                  <a:srgbClr val="FFFFFF"/>
                </a:solidFill>
                <a:latin typeface="Poppins Light"/>
                <a:ea typeface="Poppins Light"/>
                <a:cs typeface="Poppins Light"/>
                <a:sym typeface="Poppins Light"/>
              </a:rPr>
              <a:t>However, it requires more resources and time, so it’s better suited for applications where precision matters more than speed.</a:t>
            </a:r>
          </a:p>
        </p:txBody>
      </p:sp>
      <p:sp>
        <p:nvSpPr>
          <p:cNvPr name="TextBox 8" id="8"/>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16</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028700" y="3293810"/>
            <a:ext cx="14442754" cy="1849690"/>
          </a:xfrm>
          <a:prstGeom prst="rect">
            <a:avLst/>
          </a:prstGeom>
        </p:spPr>
        <p:txBody>
          <a:bodyPr anchor="t" rtlCol="false" tIns="0" lIns="0" bIns="0" rIns="0">
            <a:spAutoFit/>
          </a:bodyPr>
          <a:lstStyle/>
          <a:p>
            <a:pPr algn="l" marL="0" indent="0" lvl="0">
              <a:lnSpc>
                <a:spcPts val="14564"/>
              </a:lnSpc>
              <a:spcBef>
                <a:spcPct val="0"/>
              </a:spcBef>
            </a:pPr>
            <a:r>
              <a:rPr lang="en-US" sz="12137" u="none">
                <a:solidFill>
                  <a:srgbClr val="373737"/>
                </a:solidFill>
                <a:latin typeface="DM Sans"/>
                <a:ea typeface="DM Sans"/>
                <a:cs typeface="DM Sans"/>
                <a:sym typeface="DM Sans"/>
              </a:rPr>
              <a:t>Thank you!</a:t>
            </a:r>
          </a:p>
        </p:txBody>
      </p:sp>
      <p:sp>
        <p:nvSpPr>
          <p:cNvPr name="Freeform 3" id="3" descr="two tall buildings in the middle of a city"/>
          <p:cNvSpPr/>
          <p:nvPr/>
        </p:nvSpPr>
        <p:spPr>
          <a:xfrm flipH="false" flipV="false" rot="0">
            <a:off x="0" y="7102983"/>
            <a:ext cx="18288000" cy="3238118"/>
          </a:xfrm>
          <a:custGeom>
            <a:avLst/>
            <a:gdLst/>
            <a:ahLst/>
            <a:cxnLst/>
            <a:rect r="r" b="b" t="t" l="l"/>
            <a:pathLst>
              <a:path h="3238118" w="18288000">
                <a:moveTo>
                  <a:pt x="0" y="0"/>
                </a:moveTo>
                <a:lnTo>
                  <a:pt x="18288000" y="0"/>
                </a:lnTo>
                <a:lnTo>
                  <a:pt x="18288000" y="3238118"/>
                </a:lnTo>
                <a:lnTo>
                  <a:pt x="0" y="3238118"/>
                </a:lnTo>
                <a:lnTo>
                  <a:pt x="0" y="0"/>
                </a:lnTo>
                <a:close/>
              </a:path>
            </a:pathLst>
          </a:custGeom>
          <a:blipFill>
            <a:blip r:embed="rId2"/>
            <a:stretch>
              <a:fillRect l="0" t="-64548" r="-9675" b="-9767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028700" y="1879896"/>
            <a:ext cx="8115300" cy="2943225"/>
          </a:xfrm>
          <a:prstGeom prst="rect">
            <a:avLst/>
          </a:prstGeom>
        </p:spPr>
        <p:txBody>
          <a:bodyPr anchor="t" rtlCol="false" tIns="0" lIns="0" bIns="0" rIns="0">
            <a:spAutoFit/>
          </a:bodyPr>
          <a:lstStyle/>
          <a:p>
            <a:pPr algn="l">
              <a:lnSpc>
                <a:spcPts val="11994"/>
              </a:lnSpc>
            </a:pPr>
            <a:r>
              <a:rPr lang="en-US" sz="9995">
                <a:solidFill>
                  <a:srgbClr val="373737"/>
                </a:solidFill>
                <a:latin typeface="DM Sans"/>
                <a:ea typeface="DM Sans"/>
                <a:cs typeface="DM Sans"/>
                <a:sym typeface="DM Sans"/>
              </a:rPr>
              <a:t>CONTENTS</a:t>
            </a:r>
          </a:p>
          <a:p>
            <a:pPr algn="l" marL="0" indent="0" lvl="0">
              <a:lnSpc>
                <a:spcPts val="11274"/>
              </a:lnSpc>
              <a:spcBef>
                <a:spcPct val="0"/>
              </a:spcBef>
            </a:pPr>
          </a:p>
        </p:txBody>
      </p:sp>
      <p:sp>
        <p:nvSpPr>
          <p:cNvPr name="TextBox 3" id="3"/>
          <p:cNvSpPr txBox="true"/>
          <p:nvPr/>
        </p:nvSpPr>
        <p:spPr>
          <a:xfrm rot="0">
            <a:off x="8610279" y="2696586"/>
            <a:ext cx="8817566" cy="5188537"/>
          </a:xfrm>
          <a:prstGeom prst="rect">
            <a:avLst/>
          </a:prstGeom>
        </p:spPr>
        <p:txBody>
          <a:bodyPr anchor="t" rtlCol="false" tIns="0" lIns="0" bIns="0" rIns="0">
            <a:spAutoFit/>
          </a:bodyPr>
          <a:lstStyle/>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1. Introduction</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2. Project Overview</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3. Tools and Technologies</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4. Dataset Used</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5. Frontend and Backend Architecture</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6. Vader Sentiment Analysis</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7</a:t>
            </a:r>
            <a:r>
              <a:rPr lang="en-US" sz="2863">
                <a:solidFill>
                  <a:srgbClr val="373737"/>
                </a:solidFill>
                <a:latin typeface="Poppins Light Bold"/>
                <a:ea typeface="Poppins Light Bold"/>
                <a:cs typeface="Poppins Light Bold"/>
                <a:sym typeface="Poppins Light Bold"/>
              </a:rPr>
              <a:t>. Sample Outputs &amp; Visuals</a:t>
            </a:r>
          </a:p>
          <a:p>
            <a:pPr algn="l" marL="618217" indent="-309108" lvl="1">
              <a:lnSpc>
                <a:spcPts val="4581"/>
              </a:lnSpc>
              <a:buFont typeface="Arial"/>
              <a:buChar char="•"/>
            </a:pPr>
            <a:r>
              <a:rPr lang="en-US" sz="2863">
                <a:solidFill>
                  <a:srgbClr val="373737"/>
                </a:solidFill>
                <a:latin typeface="Poppins Light Bold"/>
                <a:ea typeface="Poppins Light Bold"/>
                <a:cs typeface="Poppins Light Bold"/>
                <a:sym typeface="Poppins Light Bold"/>
              </a:rPr>
              <a:t>8</a:t>
            </a:r>
            <a:r>
              <a:rPr lang="en-US" sz="2863">
                <a:solidFill>
                  <a:srgbClr val="373737"/>
                </a:solidFill>
                <a:latin typeface="Poppins Light Bold"/>
                <a:ea typeface="Poppins Light Bold"/>
                <a:cs typeface="Poppins Light Bold"/>
                <a:sym typeface="Poppins Light Bold"/>
              </a:rPr>
              <a:t>. Comparison – VADER vs RoBERTa</a:t>
            </a:r>
          </a:p>
          <a:p>
            <a:pPr algn="l" marL="618218" indent="-309109" lvl="1">
              <a:lnSpc>
                <a:spcPts val="4581"/>
              </a:lnSpc>
              <a:buFont typeface="Arial"/>
              <a:buChar char="•"/>
            </a:pPr>
            <a:r>
              <a:rPr lang="en-US" sz="2863">
                <a:solidFill>
                  <a:srgbClr val="373737"/>
                </a:solidFill>
                <a:latin typeface="Poppins Light Bold"/>
                <a:ea typeface="Poppins Light Bold"/>
                <a:cs typeface="Poppins Light Bold"/>
                <a:sym typeface="Poppins Light Bold"/>
              </a:rPr>
              <a:t>9</a:t>
            </a:r>
            <a:r>
              <a:rPr lang="en-US" sz="2863">
                <a:solidFill>
                  <a:srgbClr val="373737"/>
                </a:solidFill>
                <a:latin typeface="Poppins Light Bold"/>
                <a:ea typeface="Poppins Light Bold"/>
                <a:cs typeface="Poppins Light Bold"/>
                <a:sym typeface="Poppins Light Bold"/>
              </a:rPr>
              <a:t>. Conclusion</a:t>
            </a:r>
          </a:p>
        </p:txBody>
      </p:sp>
      <p:sp>
        <p:nvSpPr>
          <p:cNvPr name="AutoShape 4" id="4">
            <a:extLst>
              <a:ext uri="{C183D7F6-B498-43B3-948B-1728B52AA6E4}">
                <adec:decorative xmlns:adec="http://schemas.microsoft.com/office/drawing/2017/decorative" val="1"/>
              </a:ext>
            </a:extLst>
          </p:cNvPr>
          <p:cNvSpPr/>
          <p:nvPr/>
        </p:nvSpPr>
        <p:spPr>
          <a:xfrm flipV="true">
            <a:off x="8610279" y="1875134"/>
            <a:ext cx="8027048" cy="4762"/>
          </a:xfrm>
          <a:prstGeom prst="line">
            <a:avLst/>
          </a:prstGeom>
          <a:ln cap="rnd" w="9525">
            <a:solidFill>
              <a:srgbClr val="373737"/>
            </a:solidFill>
            <a:prstDash val="solid"/>
            <a:headEnd type="none" len="sm" w="sm"/>
            <a:tailEnd type="none" len="sm" w="sm"/>
          </a:ln>
        </p:spPr>
      </p:sp>
      <p:sp>
        <p:nvSpPr>
          <p:cNvPr name="AutoShape 5" id="5">
            <a:extLst>
              <a:ext uri="{C183D7F6-B498-43B3-948B-1728B52AA6E4}">
                <adec:decorative xmlns:adec="http://schemas.microsoft.com/office/drawing/2017/decorative" val="1"/>
              </a:ext>
            </a:extLst>
          </p:cNvPr>
          <p:cNvSpPr/>
          <p:nvPr/>
        </p:nvSpPr>
        <p:spPr>
          <a:xfrm>
            <a:off x="8938941" y="8806588"/>
            <a:ext cx="7903445" cy="0"/>
          </a:xfrm>
          <a:prstGeom prst="line">
            <a:avLst/>
          </a:prstGeom>
          <a:ln cap="rnd" w="9525">
            <a:solidFill>
              <a:srgbClr val="373737"/>
            </a:solidFill>
            <a:prstDash val="solid"/>
            <a:headEnd type="none" len="sm" w="sm"/>
            <a:tailEnd type="none" len="sm" w="sm"/>
          </a:ln>
        </p:spPr>
      </p:sp>
      <p:sp>
        <p:nvSpPr>
          <p:cNvPr name="TextBox 6" id="6"/>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2</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373737"/>
        </a:solidFill>
      </p:bgPr>
    </p:bg>
    <p:spTree>
      <p:nvGrpSpPr>
        <p:cNvPr id="1" name=""/>
        <p:cNvGrpSpPr/>
        <p:nvPr/>
      </p:nvGrpSpPr>
      <p:grpSpPr>
        <a:xfrm>
          <a:off x="0" y="0"/>
          <a:ext cx="0" cy="0"/>
          <a:chOff x="0" y="0"/>
          <a:chExt cx="0" cy="0"/>
        </a:xfrm>
      </p:grpSpPr>
      <p:sp>
        <p:nvSpPr>
          <p:cNvPr name="AutoShape 2" id="2">
            <a:extLst>
              <a:ext uri="{C183D7F6-B498-43B3-948B-1728B52AA6E4}">
                <adec:decorative xmlns:adec="http://schemas.microsoft.com/office/drawing/2017/decorative" val="1"/>
              </a:ext>
            </a:extLst>
          </p:cNvPr>
          <p:cNvSpPr/>
          <p:nvPr/>
        </p:nvSpPr>
        <p:spPr>
          <a:xfrm>
            <a:off x="7963476" y="3816594"/>
            <a:ext cx="9295824" cy="0"/>
          </a:xfrm>
          <a:prstGeom prst="line">
            <a:avLst/>
          </a:prstGeom>
          <a:ln cap="rnd" w="9525">
            <a:solidFill>
              <a:srgbClr val="F1F1F1"/>
            </a:solidFill>
            <a:prstDash val="solid"/>
            <a:headEnd type="none" len="sm" w="sm"/>
            <a:tailEnd type="none" len="sm" w="sm"/>
          </a:ln>
        </p:spPr>
      </p:sp>
      <p:sp>
        <p:nvSpPr>
          <p:cNvPr name="AutoShape 3" id="3">
            <a:extLst>
              <a:ext uri="{C183D7F6-B498-43B3-948B-1728B52AA6E4}">
                <adec:decorative xmlns:adec="http://schemas.microsoft.com/office/drawing/2017/decorative" val="1"/>
              </a:ext>
            </a:extLst>
          </p:cNvPr>
          <p:cNvSpPr/>
          <p:nvPr/>
        </p:nvSpPr>
        <p:spPr>
          <a:xfrm>
            <a:off x="7963476" y="8134901"/>
            <a:ext cx="9295824" cy="0"/>
          </a:xfrm>
          <a:prstGeom prst="line">
            <a:avLst/>
          </a:prstGeom>
          <a:ln cap="rnd" w="9525">
            <a:solidFill>
              <a:srgbClr val="F1F1F1"/>
            </a:solidFill>
            <a:prstDash val="solid"/>
            <a:headEnd type="none" len="sm" w="sm"/>
            <a:tailEnd type="none" len="sm" w="sm"/>
          </a:ln>
        </p:spPr>
      </p:sp>
      <p:sp>
        <p:nvSpPr>
          <p:cNvPr name="TextBox 4" id="4"/>
          <p:cNvSpPr txBox="true"/>
          <p:nvPr/>
        </p:nvSpPr>
        <p:spPr>
          <a:xfrm rot="0">
            <a:off x="1028700" y="1028700"/>
            <a:ext cx="6934776" cy="2614363"/>
          </a:xfrm>
          <a:prstGeom prst="rect">
            <a:avLst/>
          </a:prstGeom>
        </p:spPr>
        <p:txBody>
          <a:bodyPr anchor="t" rtlCol="false" tIns="0" lIns="0" bIns="0" rIns="0">
            <a:spAutoFit/>
          </a:bodyPr>
          <a:lstStyle/>
          <a:p>
            <a:pPr algn="l" marL="0" indent="0" lvl="0">
              <a:lnSpc>
                <a:spcPts val="6940"/>
              </a:lnSpc>
              <a:spcBef>
                <a:spcPct val="0"/>
              </a:spcBef>
            </a:pPr>
            <a:r>
              <a:rPr lang="en-US" b="true" sz="5783">
                <a:solidFill>
                  <a:srgbClr val="FFFFFF"/>
                </a:solidFill>
                <a:latin typeface="DM Sans Bold"/>
                <a:ea typeface="DM Sans Bold"/>
                <a:cs typeface="DM Sans Bold"/>
                <a:sym typeface="DM Sans Bold"/>
              </a:rPr>
              <a:t>Customer Feedback Analysis Introduction</a:t>
            </a:r>
          </a:p>
        </p:txBody>
      </p:sp>
      <p:grpSp>
        <p:nvGrpSpPr>
          <p:cNvPr name="Group 5" id="5"/>
          <p:cNvGrpSpPr/>
          <p:nvPr/>
        </p:nvGrpSpPr>
        <p:grpSpPr>
          <a:xfrm rot="0">
            <a:off x="7963476" y="1028700"/>
            <a:ext cx="9295824" cy="1063202"/>
            <a:chOff x="0" y="0"/>
            <a:chExt cx="12394432" cy="1417602"/>
          </a:xfrm>
        </p:grpSpPr>
        <p:sp>
          <p:nvSpPr>
            <p:cNvPr name="TextBox 6" id="6"/>
            <p:cNvSpPr txBox="true"/>
            <p:nvPr/>
          </p:nvSpPr>
          <p:spPr>
            <a:xfrm rot="0">
              <a:off x="0" y="933309"/>
              <a:ext cx="12394432" cy="484293"/>
            </a:xfrm>
            <a:prstGeom prst="rect">
              <a:avLst/>
            </a:prstGeom>
          </p:spPr>
          <p:txBody>
            <a:bodyPr anchor="t" rtlCol="false" tIns="0" lIns="0" bIns="0" rIns="0">
              <a:spAutoFit/>
            </a:bodyPr>
            <a:lstStyle/>
            <a:p>
              <a:pPr algn="l">
                <a:lnSpc>
                  <a:spcPts val="3079"/>
                </a:lnSpc>
              </a:pPr>
              <a:r>
                <a:rPr lang="en-US" sz="2199">
                  <a:solidFill>
                    <a:srgbClr val="FFFFFF"/>
                  </a:solidFill>
                  <a:latin typeface="Poppins Light"/>
                  <a:ea typeface="Poppins Light"/>
                  <a:cs typeface="Poppins Light"/>
                  <a:sym typeface="Poppins Light"/>
                </a:rPr>
                <a:t>.  </a:t>
              </a:r>
            </a:p>
          </p:txBody>
        </p:sp>
        <p:sp>
          <p:nvSpPr>
            <p:cNvPr name="TextBox 7" id="7"/>
            <p:cNvSpPr txBox="true"/>
            <p:nvPr/>
          </p:nvSpPr>
          <p:spPr>
            <a:xfrm rot="0">
              <a:off x="0" y="-9525"/>
              <a:ext cx="12394432" cy="657225"/>
            </a:xfrm>
            <a:prstGeom prst="rect">
              <a:avLst/>
            </a:prstGeom>
          </p:spPr>
          <p:txBody>
            <a:bodyPr anchor="t" rtlCol="false" tIns="0" lIns="0" bIns="0" rIns="0">
              <a:spAutoFit/>
            </a:bodyPr>
            <a:lstStyle/>
            <a:p>
              <a:pPr algn="l">
                <a:lnSpc>
                  <a:spcPts val="3839"/>
                </a:lnSpc>
              </a:pPr>
              <a:r>
                <a:rPr lang="en-US" sz="3199" spc="-63" b="true">
                  <a:solidFill>
                    <a:srgbClr val="FFFFFF"/>
                  </a:solidFill>
                  <a:latin typeface="DM Sans Bold"/>
                  <a:ea typeface="DM Sans Bold"/>
                  <a:cs typeface="DM Sans Bold"/>
                  <a:sym typeface="DM Sans Bold"/>
                </a:rPr>
                <a:t>Sentiment Analysis</a:t>
              </a:r>
            </a:p>
          </p:txBody>
        </p:sp>
      </p:grpSp>
      <p:sp>
        <p:nvSpPr>
          <p:cNvPr name="TextBox 8" id="8"/>
          <p:cNvSpPr txBox="true"/>
          <p:nvPr/>
        </p:nvSpPr>
        <p:spPr>
          <a:xfrm rot="0">
            <a:off x="7963476" y="4632956"/>
            <a:ext cx="9295824" cy="372745"/>
          </a:xfrm>
          <a:prstGeom prst="rect">
            <a:avLst/>
          </a:prstGeom>
        </p:spPr>
        <p:txBody>
          <a:bodyPr anchor="t" rtlCol="false" tIns="0" lIns="0" bIns="0" rIns="0">
            <a:spAutoFit/>
          </a:bodyPr>
          <a:lstStyle/>
          <a:p>
            <a:pPr algn="l">
              <a:lnSpc>
                <a:spcPts val="3079"/>
              </a:lnSpc>
            </a:pPr>
          </a:p>
        </p:txBody>
      </p:sp>
      <p:sp>
        <p:nvSpPr>
          <p:cNvPr name="TextBox 9" id="9"/>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3</a:t>
            </a:r>
          </a:p>
        </p:txBody>
      </p:sp>
      <p:sp>
        <p:nvSpPr>
          <p:cNvPr name="TextBox 10" id="10"/>
          <p:cNvSpPr txBox="true"/>
          <p:nvPr/>
        </p:nvSpPr>
        <p:spPr>
          <a:xfrm rot="0">
            <a:off x="7963476" y="1866000"/>
            <a:ext cx="9295824" cy="1676400"/>
          </a:xfrm>
          <a:prstGeom prst="rect">
            <a:avLst/>
          </a:prstGeom>
        </p:spPr>
        <p:txBody>
          <a:bodyPr anchor="t" rtlCol="false" tIns="0" lIns="0" bIns="0" rIns="0">
            <a:spAutoFit/>
          </a:bodyPr>
          <a:lstStyle/>
          <a:p>
            <a:pPr algn="l">
              <a:lnSpc>
                <a:spcPts val="3359"/>
              </a:lnSpc>
              <a:spcBef>
                <a:spcPct val="0"/>
              </a:spcBef>
            </a:pPr>
            <a:r>
              <a:rPr lang="en-US" b="true" sz="2799" spc="-55">
                <a:solidFill>
                  <a:srgbClr val="FFFFFF"/>
                </a:solidFill>
                <a:latin typeface="DM Sans Bold"/>
                <a:ea typeface="DM Sans Bold"/>
                <a:cs typeface="DM Sans Bold"/>
                <a:sym typeface="DM Sans Bold"/>
              </a:rPr>
              <a:t>Utilizing NLP techniques to automatically identify and categorize customer sentiments in feedback, enabling companies to gauge customer satisfaction and respond effectively.</a:t>
            </a:r>
          </a:p>
        </p:txBody>
      </p:sp>
      <p:sp>
        <p:nvSpPr>
          <p:cNvPr name="TextBox 11" id="11"/>
          <p:cNvSpPr txBox="true"/>
          <p:nvPr/>
        </p:nvSpPr>
        <p:spPr>
          <a:xfrm rot="0">
            <a:off x="7796789" y="4958076"/>
            <a:ext cx="9629199" cy="2724387"/>
          </a:xfrm>
          <a:prstGeom prst="rect">
            <a:avLst/>
          </a:prstGeom>
        </p:spPr>
        <p:txBody>
          <a:bodyPr anchor="t" rtlCol="false" tIns="0" lIns="0" bIns="0" rIns="0">
            <a:spAutoFit/>
          </a:bodyPr>
          <a:lstStyle/>
          <a:p>
            <a:pPr algn="l" marL="483762" indent="-241881" lvl="1">
              <a:lnSpc>
                <a:spcPts val="3136"/>
              </a:lnSpc>
              <a:buFont typeface="Arial"/>
              <a:buChar char="•"/>
            </a:pPr>
            <a:r>
              <a:rPr lang="en-US" sz="2240">
                <a:solidFill>
                  <a:srgbClr val="FFFFFF"/>
                </a:solidFill>
                <a:latin typeface="Poppins Light Bold"/>
                <a:ea typeface="Poppins Light Bold"/>
                <a:cs typeface="Poppins Light Bold"/>
                <a:sym typeface="Poppins Light Bold"/>
              </a:rPr>
              <a:t>Customer reviews contain valuable insights about product performance, user experience, and satisfaction.</a:t>
            </a:r>
          </a:p>
          <a:p>
            <a:pPr algn="l" marL="483762" indent="-241881" lvl="1">
              <a:lnSpc>
                <a:spcPts val="3136"/>
              </a:lnSpc>
              <a:buFont typeface="Arial"/>
              <a:buChar char="•"/>
            </a:pPr>
            <a:r>
              <a:rPr lang="en-US" sz="2240">
                <a:solidFill>
                  <a:srgbClr val="FFFFFF"/>
                </a:solidFill>
                <a:latin typeface="Poppins Light Bold"/>
                <a:ea typeface="Poppins Light Bold"/>
                <a:cs typeface="Poppins Light Bold"/>
                <a:sym typeface="Poppins Light Bold"/>
              </a:rPr>
              <a:t>By using Natural Language Processing (NLP), we can automatically detect whether feedback is positive, neutral, or negative.</a:t>
            </a:r>
          </a:p>
          <a:p>
            <a:pPr algn="l" marL="483762" indent="-241881" lvl="1">
              <a:lnSpc>
                <a:spcPts val="3136"/>
              </a:lnSpc>
              <a:buFont typeface="Arial"/>
              <a:buChar char="•"/>
            </a:pPr>
            <a:r>
              <a:rPr lang="en-US" sz="2240">
                <a:solidFill>
                  <a:srgbClr val="FFFFFF"/>
                </a:solidFill>
                <a:latin typeface="Poppins Light Bold"/>
                <a:ea typeface="Poppins Light Bold"/>
                <a:cs typeface="Poppins Light Bold"/>
                <a:sym typeface="Poppins Light Bold"/>
              </a:rPr>
              <a:t>This empowers companies to make data-driven decisions faster and at scale.</a:t>
            </a:r>
          </a:p>
        </p:txBody>
      </p:sp>
      <p:sp>
        <p:nvSpPr>
          <p:cNvPr name="TextBox 12" id="12"/>
          <p:cNvSpPr txBox="true"/>
          <p:nvPr/>
        </p:nvSpPr>
        <p:spPr>
          <a:xfrm rot="0">
            <a:off x="7512992" y="4021381"/>
            <a:ext cx="6910166" cy="547370"/>
          </a:xfrm>
          <a:prstGeom prst="rect">
            <a:avLst/>
          </a:prstGeom>
        </p:spPr>
        <p:txBody>
          <a:bodyPr anchor="t" rtlCol="false" tIns="0" lIns="0" bIns="0" rIns="0">
            <a:spAutoFit/>
          </a:bodyPr>
          <a:lstStyle/>
          <a:p>
            <a:pPr algn="ctr">
              <a:lnSpc>
                <a:spcPts val="4479"/>
              </a:lnSpc>
              <a:spcBef>
                <a:spcPct val="0"/>
              </a:spcBef>
            </a:pPr>
            <a:r>
              <a:rPr lang="en-US" b="true" sz="3199">
                <a:solidFill>
                  <a:srgbClr val="FFFFFF"/>
                </a:solidFill>
                <a:latin typeface="DM Sans Bold"/>
                <a:ea typeface="DM Sans Bold"/>
                <a:cs typeface="DM Sans Bold"/>
                <a:sym typeface="DM Sans Bold"/>
              </a:rPr>
              <a:t>Importance in Trend Analysis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AutoShape 2" id="2">
            <a:extLst>
              <a:ext uri="{C183D7F6-B498-43B3-948B-1728B52AA6E4}">
                <adec:decorative xmlns:adec="http://schemas.microsoft.com/office/drawing/2017/decorative" val="1"/>
              </a:ext>
            </a:extLst>
          </p:cNvPr>
          <p:cNvSpPr/>
          <p:nvPr/>
        </p:nvSpPr>
        <p:spPr>
          <a:xfrm rot="0">
            <a:off x="0" y="3332262"/>
            <a:ext cx="18288000" cy="0"/>
          </a:xfrm>
          <a:prstGeom prst="line">
            <a:avLst/>
          </a:prstGeom>
          <a:ln cap="flat" w="9525">
            <a:solidFill>
              <a:srgbClr val="373737"/>
            </a:solidFill>
            <a:prstDash val="solid"/>
            <a:headEnd type="none" len="sm" w="sm"/>
            <a:tailEnd type="none" len="sm" w="sm"/>
          </a:ln>
        </p:spPr>
      </p:sp>
      <p:sp>
        <p:nvSpPr>
          <p:cNvPr name="AutoShape 3" id="3">
            <a:extLst>
              <a:ext uri="{C183D7F6-B498-43B3-948B-1728B52AA6E4}">
                <adec:decorative xmlns:adec="http://schemas.microsoft.com/office/drawing/2017/decorative" val="1"/>
              </a:ext>
            </a:extLst>
          </p:cNvPr>
          <p:cNvSpPr/>
          <p:nvPr/>
        </p:nvSpPr>
        <p:spPr>
          <a:xfrm rot="0">
            <a:off x="0" y="9258300"/>
            <a:ext cx="18288000" cy="0"/>
          </a:xfrm>
          <a:prstGeom prst="line">
            <a:avLst/>
          </a:prstGeom>
          <a:ln cap="flat" w="9525">
            <a:solidFill>
              <a:srgbClr val="373737"/>
            </a:solidFill>
            <a:prstDash val="solid"/>
            <a:headEnd type="none" len="sm" w="sm"/>
            <a:tailEnd type="none" len="sm" w="sm"/>
          </a:ln>
        </p:spPr>
      </p:sp>
      <p:sp>
        <p:nvSpPr>
          <p:cNvPr name="TextBox 4" id="4"/>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4</a:t>
            </a:r>
          </a:p>
        </p:txBody>
      </p:sp>
      <p:sp>
        <p:nvSpPr>
          <p:cNvPr name="TextBox 5" id="5"/>
          <p:cNvSpPr txBox="true"/>
          <p:nvPr/>
        </p:nvSpPr>
        <p:spPr>
          <a:xfrm rot="0">
            <a:off x="3428992" y="866775"/>
            <a:ext cx="10753115" cy="2867532"/>
          </a:xfrm>
          <a:prstGeom prst="rect">
            <a:avLst/>
          </a:prstGeom>
        </p:spPr>
        <p:txBody>
          <a:bodyPr anchor="t" rtlCol="false" tIns="0" lIns="0" bIns="0" rIns="0">
            <a:spAutoFit/>
          </a:bodyPr>
          <a:lstStyle/>
          <a:p>
            <a:pPr algn="ctr">
              <a:lnSpc>
                <a:spcPts val="11843"/>
              </a:lnSpc>
            </a:pPr>
            <a:r>
              <a:rPr lang="en-US" sz="8459" b="true">
                <a:solidFill>
                  <a:srgbClr val="373737"/>
                </a:solidFill>
                <a:latin typeface="DM Sans Bold"/>
                <a:ea typeface="DM Sans Bold"/>
                <a:cs typeface="DM Sans Bold"/>
                <a:sym typeface="DM Sans Bold"/>
              </a:rPr>
              <a:t>Project Overview</a:t>
            </a:r>
          </a:p>
          <a:p>
            <a:pPr algn="ctr">
              <a:lnSpc>
                <a:spcPts val="11200"/>
              </a:lnSpc>
              <a:spcBef>
                <a:spcPct val="0"/>
              </a:spcBef>
            </a:pPr>
          </a:p>
        </p:txBody>
      </p:sp>
      <p:sp>
        <p:nvSpPr>
          <p:cNvPr name="TextBox 6" id="6"/>
          <p:cNvSpPr txBox="true"/>
          <p:nvPr/>
        </p:nvSpPr>
        <p:spPr>
          <a:xfrm rot="0">
            <a:off x="1494521" y="3509800"/>
            <a:ext cx="15298959" cy="738044"/>
          </a:xfrm>
          <a:prstGeom prst="rect">
            <a:avLst/>
          </a:prstGeom>
        </p:spPr>
        <p:txBody>
          <a:bodyPr anchor="t" rtlCol="false" tIns="0" lIns="0" bIns="0" rIns="0">
            <a:spAutoFit/>
          </a:bodyPr>
          <a:lstStyle/>
          <a:p>
            <a:pPr algn="ctr">
              <a:lnSpc>
                <a:spcPts val="3830"/>
              </a:lnSpc>
            </a:pPr>
            <a:r>
              <a:rPr lang="en-US" sz="2736">
                <a:solidFill>
                  <a:srgbClr val="373737"/>
                </a:solidFill>
                <a:latin typeface="Poppins Light Bold"/>
                <a:ea typeface="Poppins Light Bold"/>
                <a:cs typeface="Poppins Light Bold"/>
                <a:sym typeface="Poppins Light Bold"/>
              </a:rPr>
              <a:t>Goal: Understanding Sentiment in User-Generated Text</a:t>
            </a:r>
          </a:p>
          <a:p>
            <a:pPr algn="ctr">
              <a:lnSpc>
                <a:spcPts val="1959"/>
              </a:lnSpc>
              <a:spcBef>
                <a:spcPct val="0"/>
              </a:spcBef>
            </a:pPr>
          </a:p>
        </p:txBody>
      </p:sp>
      <p:sp>
        <p:nvSpPr>
          <p:cNvPr name="TextBox 7" id="7"/>
          <p:cNvSpPr txBox="true"/>
          <p:nvPr/>
        </p:nvSpPr>
        <p:spPr>
          <a:xfrm rot="0">
            <a:off x="347663" y="4434907"/>
            <a:ext cx="17592675" cy="1874520"/>
          </a:xfrm>
          <a:prstGeom prst="rect">
            <a:avLst/>
          </a:prstGeom>
        </p:spPr>
        <p:txBody>
          <a:bodyPr anchor="t" rtlCol="false" tIns="0" lIns="0" bIns="0" rIns="0">
            <a:spAutoFit/>
          </a:bodyPr>
          <a:lstStyle/>
          <a:p>
            <a:pPr algn="l">
              <a:lnSpc>
                <a:spcPts val="3779"/>
              </a:lnSpc>
            </a:pPr>
            <a:r>
              <a:rPr lang="en-US" sz="2700">
                <a:solidFill>
                  <a:srgbClr val="373737"/>
                </a:solidFill>
                <a:latin typeface="Poppins Light Bold"/>
                <a:ea typeface="Poppins Light Bold"/>
                <a:cs typeface="Poppins Light Bold"/>
                <a:sym typeface="Poppins Light Bold"/>
              </a:rPr>
              <a:t>The primary objective of this project is to analyze the sentiment embedded in user-generated content such as customer reviews and product feedback. These texts reflect real human opinions and emotions, and extracting sentiment from them helps businesses understand how their users truly feel.</a:t>
            </a:r>
          </a:p>
          <a:p>
            <a:pPr algn="l">
              <a:lnSpc>
                <a:spcPts val="3779"/>
              </a:lnSpc>
              <a:spcBef>
                <a:spcPct val="0"/>
              </a:spcBef>
            </a:pPr>
          </a:p>
        </p:txBody>
      </p:sp>
      <p:sp>
        <p:nvSpPr>
          <p:cNvPr name="TextBox 8" id="8"/>
          <p:cNvSpPr txBox="true"/>
          <p:nvPr/>
        </p:nvSpPr>
        <p:spPr>
          <a:xfrm rot="0">
            <a:off x="347663" y="6087767"/>
            <a:ext cx="16917608" cy="1398270"/>
          </a:xfrm>
          <a:prstGeom prst="rect">
            <a:avLst/>
          </a:prstGeom>
        </p:spPr>
        <p:txBody>
          <a:bodyPr anchor="t" rtlCol="false" tIns="0" lIns="0" bIns="0" rIns="0">
            <a:spAutoFit/>
          </a:bodyPr>
          <a:lstStyle/>
          <a:p>
            <a:pPr algn="l">
              <a:lnSpc>
                <a:spcPts val="3779"/>
              </a:lnSpc>
              <a:spcBef>
                <a:spcPct val="0"/>
              </a:spcBef>
            </a:pPr>
            <a:r>
              <a:rPr lang="en-US" sz="2700">
                <a:solidFill>
                  <a:srgbClr val="373737"/>
                </a:solidFill>
                <a:latin typeface="Poppins Light Bold"/>
                <a:ea typeface="Poppins Light Bold"/>
                <a:cs typeface="Poppins Light Bold"/>
                <a:sym typeface="Poppins Light Bold"/>
              </a:rPr>
              <a:t>By leveraging Natural Language Processing (NLP), we can automatically classify a piece of text as positive, negative, or neutral, enabling companies to make informed decisions based on real customer voices.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373737"/>
        </a:solidFill>
      </p:bgPr>
    </p:bg>
    <p:spTree>
      <p:nvGrpSpPr>
        <p:cNvPr id="1" name=""/>
        <p:cNvGrpSpPr/>
        <p:nvPr/>
      </p:nvGrpSpPr>
      <p:grpSpPr>
        <a:xfrm>
          <a:off x="0" y="0"/>
          <a:ext cx="0" cy="0"/>
          <a:chOff x="0" y="0"/>
          <a:chExt cx="0" cy="0"/>
        </a:xfrm>
      </p:grpSpPr>
      <p:sp>
        <p:nvSpPr>
          <p:cNvPr name="TextBox 2" id="2"/>
          <p:cNvSpPr txBox="true"/>
          <p:nvPr/>
        </p:nvSpPr>
        <p:spPr>
          <a:xfrm rot="0">
            <a:off x="3934944" y="281081"/>
            <a:ext cx="15515740" cy="24479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DM Sans"/>
                <a:ea typeface="DM Sans"/>
                <a:cs typeface="DM Sans"/>
                <a:sym typeface="DM Sans"/>
              </a:rPr>
              <a:t>Too</a:t>
            </a:r>
            <a:r>
              <a:rPr lang="en-US" sz="8000" u="none">
                <a:solidFill>
                  <a:srgbClr val="FFFFFF"/>
                </a:solidFill>
                <a:latin typeface="DM Sans"/>
                <a:ea typeface="DM Sans"/>
                <a:cs typeface="DM Sans"/>
                <a:sym typeface="DM Sans"/>
              </a:rPr>
              <a:t>ls and Technologies</a:t>
            </a:r>
          </a:p>
          <a:p>
            <a:pPr algn="l" marL="0" indent="0" lvl="0">
              <a:lnSpc>
                <a:spcPts val="9600"/>
              </a:lnSpc>
              <a:spcBef>
                <a:spcPct val="0"/>
              </a:spcBef>
            </a:pPr>
          </a:p>
        </p:txBody>
      </p:sp>
      <p:grpSp>
        <p:nvGrpSpPr>
          <p:cNvPr name="Group 3" id="3"/>
          <p:cNvGrpSpPr/>
          <p:nvPr/>
        </p:nvGrpSpPr>
        <p:grpSpPr>
          <a:xfrm rot="0">
            <a:off x="0" y="1510278"/>
            <a:ext cx="9144000" cy="8776722"/>
            <a:chOff x="0" y="0"/>
            <a:chExt cx="2408296" cy="2311565"/>
          </a:xfrm>
        </p:grpSpPr>
        <p:sp>
          <p:nvSpPr>
            <p:cNvPr name="Freeform 4" id="4"/>
            <p:cNvSpPr/>
            <p:nvPr/>
          </p:nvSpPr>
          <p:spPr>
            <a:xfrm flipH="false" flipV="false" rot="0">
              <a:off x="0" y="0"/>
              <a:ext cx="2408296" cy="2311565"/>
            </a:xfrm>
            <a:custGeom>
              <a:avLst/>
              <a:gdLst/>
              <a:ahLst/>
              <a:cxnLst/>
              <a:rect r="r" b="b" t="t" l="l"/>
              <a:pathLst>
                <a:path h="2311565" w="2408296">
                  <a:moveTo>
                    <a:pt x="0" y="0"/>
                  </a:moveTo>
                  <a:lnTo>
                    <a:pt x="2408296" y="0"/>
                  </a:lnTo>
                  <a:lnTo>
                    <a:pt x="2408296" y="2311565"/>
                  </a:lnTo>
                  <a:lnTo>
                    <a:pt x="0" y="2311565"/>
                  </a:lnTo>
                  <a:close/>
                </a:path>
              </a:pathLst>
            </a:custGeom>
            <a:solidFill>
              <a:srgbClr val="5A5F60"/>
            </a:solidFill>
          </p:spPr>
        </p:sp>
        <p:sp>
          <p:nvSpPr>
            <p:cNvPr name="TextBox 5" id="5"/>
            <p:cNvSpPr txBox="true"/>
            <p:nvPr/>
          </p:nvSpPr>
          <p:spPr>
            <a:xfrm>
              <a:off x="0" y="0"/>
              <a:ext cx="2408296" cy="2311565"/>
            </a:xfrm>
            <a:prstGeom prst="rect">
              <a:avLst/>
            </a:prstGeom>
          </p:spPr>
          <p:txBody>
            <a:bodyPr anchor="ctr" rtlCol="false" tIns="50800" lIns="50800" bIns="50800" rIns="50800"/>
            <a:lstStyle/>
            <a:p>
              <a:pPr algn="ctr">
                <a:lnSpc>
                  <a:spcPts val="3120"/>
                </a:lnSpc>
              </a:pPr>
            </a:p>
          </p:txBody>
        </p:sp>
      </p:grpSp>
      <p:grpSp>
        <p:nvGrpSpPr>
          <p:cNvPr name="Group 6" id="6"/>
          <p:cNvGrpSpPr/>
          <p:nvPr/>
        </p:nvGrpSpPr>
        <p:grpSpPr>
          <a:xfrm rot="0">
            <a:off x="9144000" y="1509806"/>
            <a:ext cx="9144000" cy="9136614"/>
            <a:chOff x="0" y="0"/>
            <a:chExt cx="2408296" cy="2406351"/>
          </a:xfrm>
        </p:grpSpPr>
        <p:sp>
          <p:nvSpPr>
            <p:cNvPr name="Freeform 7" id="7"/>
            <p:cNvSpPr/>
            <p:nvPr/>
          </p:nvSpPr>
          <p:spPr>
            <a:xfrm flipH="false" flipV="false" rot="0">
              <a:off x="0" y="0"/>
              <a:ext cx="2408296" cy="2406351"/>
            </a:xfrm>
            <a:custGeom>
              <a:avLst/>
              <a:gdLst/>
              <a:ahLst/>
              <a:cxnLst/>
              <a:rect r="r" b="b" t="t" l="l"/>
              <a:pathLst>
                <a:path h="2406351" w="2408296">
                  <a:moveTo>
                    <a:pt x="0" y="0"/>
                  </a:moveTo>
                  <a:lnTo>
                    <a:pt x="2408296" y="0"/>
                  </a:lnTo>
                  <a:lnTo>
                    <a:pt x="2408296" y="2406351"/>
                  </a:lnTo>
                  <a:lnTo>
                    <a:pt x="0" y="2406351"/>
                  </a:lnTo>
                  <a:close/>
                </a:path>
              </a:pathLst>
            </a:custGeom>
            <a:solidFill>
              <a:srgbClr val="928F8B"/>
            </a:solidFill>
          </p:spPr>
        </p:sp>
        <p:sp>
          <p:nvSpPr>
            <p:cNvPr name="TextBox 8" id="8"/>
            <p:cNvSpPr txBox="true"/>
            <p:nvPr/>
          </p:nvSpPr>
          <p:spPr>
            <a:xfrm>
              <a:off x="0" y="0"/>
              <a:ext cx="2408296" cy="2406351"/>
            </a:xfrm>
            <a:prstGeom prst="rect">
              <a:avLst/>
            </a:prstGeom>
          </p:spPr>
          <p:txBody>
            <a:bodyPr anchor="ctr" rtlCol="false" tIns="50800" lIns="50800" bIns="50800" rIns="50800"/>
            <a:lstStyle/>
            <a:p>
              <a:pPr algn="ctr">
                <a:lnSpc>
                  <a:spcPts val="3120"/>
                </a:lnSpc>
              </a:pPr>
            </a:p>
          </p:txBody>
        </p:sp>
      </p:grpSp>
      <p:sp>
        <p:nvSpPr>
          <p:cNvPr name="TextBox 9" id="9"/>
          <p:cNvSpPr txBox="true"/>
          <p:nvPr/>
        </p:nvSpPr>
        <p:spPr>
          <a:xfrm rot="0">
            <a:off x="290606" y="2075852"/>
            <a:ext cx="8508129" cy="7380199"/>
          </a:xfrm>
          <a:prstGeom prst="rect">
            <a:avLst/>
          </a:prstGeom>
        </p:spPr>
        <p:txBody>
          <a:bodyPr anchor="t" rtlCol="false" tIns="0" lIns="0" bIns="0" rIns="0">
            <a:spAutoFit/>
          </a:bodyPr>
          <a:lstStyle/>
          <a:p>
            <a:pPr algn="l">
              <a:lnSpc>
                <a:spcPts val="3284"/>
              </a:lnSpc>
            </a:pPr>
            <a:r>
              <a:rPr lang="en-US" sz="2346">
                <a:solidFill>
                  <a:srgbClr val="FFFFFF"/>
                </a:solidFill>
                <a:latin typeface="Poppins Light"/>
                <a:ea typeface="Poppins Light"/>
                <a:cs typeface="Poppins Light"/>
                <a:sym typeface="Poppins Light"/>
              </a:rPr>
              <a:t>VADER (Valence Aware Dictionary and sEntiment Reasoner)</a:t>
            </a:r>
          </a:p>
          <a:p>
            <a:pPr algn="l">
              <a:lnSpc>
                <a:spcPts val="3284"/>
              </a:lnSpc>
            </a:pPr>
            <a:r>
              <a:rPr lang="en-US" sz="2346">
                <a:solidFill>
                  <a:srgbClr val="FFFFFF"/>
                </a:solidFill>
                <a:latin typeface="Poppins Light"/>
                <a:ea typeface="Poppins Light"/>
                <a:cs typeface="Poppins Light"/>
                <a:sym typeface="Poppins Light"/>
              </a:rPr>
              <a:t>Type: Rule-based sentiment analysis tool.</a:t>
            </a:r>
          </a:p>
          <a:p>
            <a:pPr algn="l">
              <a:lnSpc>
                <a:spcPts val="3284"/>
              </a:lnSpc>
            </a:pPr>
          </a:p>
          <a:p>
            <a:pPr algn="l">
              <a:lnSpc>
                <a:spcPts val="3284"/>
              </a:lnSpc>
            </a:pPr>
            <a:r>
              <a:rPr lang="en-US" sz="2346">
                <a:solidFill>
                  <a:srgbClr val="FFFFFF"/>
                </a:solidFill>
                <a:latin typeface="Poppins Light"/>
                <a:ea typeface="Poppins Light"/>
                <a:cs typeface="Poppins Light"/>
                <a:sym typeface="Poppins Light"/>
              </a:rPr>
              <a:t>Advantages:</a:t>
            </a:r>
          </a:p>
          <a:p>
            <a:pPr algn="l">
              <a:lnSpc>
                <a:spcPts val="3284"/>
              </a:lnSpc>
            </a:pPr>
          </a:p>
          <a:p>
            <a:pPr algn="l">
              <a:lnSpc>
                <a:spcPts val="3284"/>
              </a:lnSpc>
            </a:pPr>
            <a:r>
              <a:rPr lang="en-US" sz="2346">
                <a:solidFill>
                  <a:srgbClr val="FFFFFF"/>
                </a:solidFill>
                <a:latin typeface="Poppins Light"/>
                <a:ea typeface="Poppins Light"/>
                <a:cs typeface="Poppins Light"/>
                <a:sym typeface="Poppins Light"/>
              </a:rPr>
              <a:t>Extremely fast and lightweight.</a:t>
            </a:r>
          </a:p>
          <a:p>
            <a:pPr algn="l">
              <a:lnSpc>
                <a:spcPts val="3284"/>
              </a:lnSpc>
            </a:pPr>
          </a:p>
          <a:p>
            <a:pPr algn="l">
              <a:lnSpc>
                <a:spcPts val="3284"/>
              </a:lnSpc>
            </a:pPr>
            <a:r>
              <a:rPr lang="en-US" sz="2346">
                <a:solidFill>
                  <a:srgbClr val="FFFFFF"/>
                </a:solidFill>
                <a:latin typeface="Poppins Light"/>
                <a:ea typeface="Poppins Light"/>
                <a:cs typeface="Poppins Light"/>
                <a:sym typeface="Poppins Light"/>
              </a:rPr>
              <a:t>Optimized for short, informal text, such as social media posts, tweets, and product reviews.</a:t>
            </a:r>
          </a:p>
          <a:p>
            <a:pPr algn="l">
              <a:lnSpc>
                <a:spcPts val="3284"/>
              </a:lnSpc>
            </a:pPr>
          </a:p>
          <a:p>
            <a:pPr algn="l">
              <a:lnSpc>
                <a:spcPts val="3284"/>
              </a:lnSpc>
            </a:pPr>
            <a:r>
              <a:rPr lang="en-US" sz="2346">
                <a:solidFill>
                  <a:srgbClr val="FFFFFF"/>
                </a:solidFill>
                <a:latin typeface="Poppins Light"/>
                <a:ea typeface="Poppins Light"/>
                <a:cs typeface="Poppins Light"/>
                <a:sym typeface="Poppins Light"/>
              </a:rPr>
              <a:t>Comes pre-trained with a sentiment lexicon; no additional training required.</a:t>
            </a:r>
          </a:p>
          <a:p>
            <a:pPr algn="l">
              <a:lnSpc>
                <a:spcPts val="3284"/>
              </a:lnSpc>
            </a:pPr>
          </a:p>
          <a:p>
            <a:pPr algn="l">
              <a:lnSpc>
                <a:spcPts val="3284"/>
              </a:lnSpc>
            </a:pPr>
            <a:r>
              <a:rPr lang="en-US" sz="2346">
                <a:solidFill>
                  <a:srgbClr val="FFFFFF"/>
                </a:solidFill>
                <a:latin typeface="Poppins Light"/>
                <a:ea typeface="Poppins Light"/>
                <a:cs typeface="Poppins Light"/>
                <a:sym typeface="Poppins Light"/>
              </a:rPr>
              <a:t>Output: Produces four scores — positive, negative, neutral, and a compound score that represents the overall sentiment.</a:t>
            </a:r>
          </a:p>
          <a:p>
            <a:pPr algn="l">
              <a:lnSpc>
                <a:spcPts val="3284"/>
              </a:lnSpc>
            </a:pPr>
          </a:p>
        </p:txBody>
      </p:sp>
      <p:sp>
        <p:nvSpPr>
          <p:cNvPr name="TextBox 10" id="10"/>
          <p:cNvSpPr txBox="true"/>
          <p:nvPr/>
        </p:nvSpPr>
        <p:spPr>
          <a:xfrm rot="0">
            <a:off x="9429044" y="1919507"/>
            <a:ext cx="8573912" cy="8308938"/>
          </a:xfrm>
          <a:prstGeom prst="rect">
            <a:avLst/>
          </a:prstGeom>
        </p:spPr>
        <p:txBody>
          <a:bodyPr anchor="t" rtlCol="false" tIns="0" lIns="0" bIns="0" rIns="0">
            <a:spAutoFit/>
          </a:bodyPr>
          <a:lstStyle/>
          <a:p>
            <a:pPr algn="l">
              <a:lnSpc>
                <a:spcPts val="3502"/>
              </a:lnSpc>
              <a:spcBef>
                <a:spcPct val="0"/>
              </a:spcBef>
            </a:pPr>
            <a:r>
              <a:rPr lang="en-US" sz="2501">
                <a:solidFill>
                  <a:srgbClr val="FFFFFF"/>
                </a:solidFill>
                <a:latin typeface="Poppins Light Bold"/>
                <a:ea typeface="Poppins Light Bold"/>
                <a:cs typeface="Poppins Light Bold"/>
                <a:sym typeface="Poppins Light Bold"/>
              </a:rPr>
              <a:t>RoBERTa (R</a:t>
            </a:r>
            <a:r>
              <a:rPr lang="en-US" sz="2501">
                <a:solidFill>
                  <a:srgbClr val="FFFFFF"/>
                </a:solidFill>
                <a:latin typeface="Poppins Light Bold"/>
                <a:ea typeface="Poppins Light Bold"/>
                <a:cs typeface="Poppins Light Bold"/>
                <a:sym typeface="Poppins Light Bold"/>
              </a:rPr>
              <a:t>obustly Optimized BERT Approach)</a:t>
            </a: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Type: Transformer-based deep learning model from Facebook AI.</a:t>
            </a:r>
          </a:p>
          <a:p>
            <a:pPr algn="l">
              <a:lnSpc>
                <a:spcPts val="3502"/>
              </a:lnSpc>
              <a:spcBef>
                <a:spcPct val="0"/>
              </a:spcBef>
            </a:pP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Advantages:</a:t>
            </a:r>
          </a:p>
          <a:p>
            <a:pPr algn="l">
              <a:lnSpc>
                <a:spcPts val="3502"/>
              </a:lnSpc>
              <a:spcBef>
                <a:spcPct val="0"/>
              </a:spcBef>
            </a:pP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Highly accurate due to its deep contextual understanding of language.</a:t>
            </a:r>
          </a:p>
          <a:p>
            <a:pPr algn="l">
              <a:lnSpc>
                <a:spcPts val="3502"/>
              </a:lnSpc>
              <a:spcBef>
                <a:spcPct val="0"/>
              </a:spcBef>
            </a:pP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Can interpret complex structures, negations, and sarcasm more effectively than rule-based models.</a:t>
            </a:r>
          </a:p>
          <a:p>
            <a:pPr algn="l">
              <a:lnSpc>
                <a:spcPts val="3502"/>
              </a:lnSpc>
              <a:spcBef>
                <a:spcPct val="0"/>
              </a:spcBef>
            </a:pP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Fine-tuned on large datasets, making it ideal for nuanced sentiment detection in professional or detailed reviews.</a:t>
            </a:r>
          </a:p>
          <a:p>
            <a:pPr algn="l">
              <a:lnSpc>
                <a:spcPts val="3502"/>
              </a:lnSpc>
              <a:spcBef>
                <a:spcPct val="0"/>
              </a:spcBef>
            </a:pPr>
          </a:p>
          <a:p>
            <a:pPr algn="l">
              <a:lnSpc>
                <a:spcPts val="3502"/>
              </a:lnSpc>
              <a:spcBef>
                <a:spcPct val="0"/>
              </a:spcBef>
            </a:pPr>
            <a:r>
              <a:rPr lang="en-US" sz="2501">
                <a:solidFill>
                  <a:srgbClr val="FFFFFF"/>
                </a:solidFill>
                <a:latin typeface="Poppins Light Bold"/>
                <a:ea typeface="Poppins Light Bold"/>
                <a:cs typeface="Poppins Light Bold"/>
                <a:sym typeface="Poppins Light Bold"/>
              </a:rPr>
              <a:t>Implementation: Used via Hugging Face's transformers library.</a:t>
            </a:r>
          </a:p>
          <a:p>
            <a:pPr algn="l">
              <a:lnSpc>
                <a:spcPts val="3502"/>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373737"/>
        </a:solidFill>
      </p:bgPr>
    </p:bg>
    <p:spTree>
      <p:nvGrpSpPr>
        <p:cNvPr id="1" name=""/>
        <p:cNvGrpSpPr/>
        <p:nvPr/>
      </p:nvGrpSpPr>
      <p:grpSpPr>
        <a:xfrm>
          <a:off x="0" y="0"/>
          <a:ext cx="0" cy="0"/>
          <a:chOff x="0" y="0"/>
          <a:chExt cx="0" cy="0"/>
        </a:xfrm>
      </p:grpSpPr>
      <p:sp>
        <p:nvSpPr>
          <p:cNvPr name="TextBox 2" id="2"/>
          <p:cNvSpPr txBox="true"/>
          <p:nvPr/>
        </p:nvSpPr>
        <p:spPr>
          <a:xfrm rot="0">
            <a:off x="3934944" y="281081"/>
            <a:ext cx="15515740" cy="24479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FFFFFF"/>
                </a:solidFill>
                <a:latin typeface="DM Sans"/>
                <a:ea typeface="DM Sans"/>
                <a:cs typeface="DM Sans"/>
                <a:sym typeface="DM Sans"/>
              </a:rPr>
              <a:t>Too</a:t>
            </a:r>
            <a:r>
              <a:rPr lang="en-US" sz="8000" u="none">
                <a:solidFill>
                  <a:srgbClr val="FFFFFF"/>
                </a:solidFill>
                <a:latin typeface="DM Sans"/>
                <a:ea typeface="DM Sans"/>
                <a:cs typeface="DM Sans"/>
                <a:sym typeface="DM Sans"/>
              </a:rPr>
              <a:t>ls and Technologies</a:t>
            </a:r>
          </a:p>
          <a:p>
            <a:pPr algn="l" marL="0" indent="0" lvl="0">
              <a:lnSpc>
                <a:spcPts val="9600"/>
              </a:lnSpc>
              <a:spcBef>
                <a:spcPct val="0"/>
              </a:spcBef>
            </a:pPr>
          </a:p>
        </p:txBody>
      </p:sp>
      <p:grpSp>
        <p:nvGrpSpPr>
          <p:cNvPr name="Group 3" id="3"/>
          <p:cNvGrpSpPr/>
          <p:nvPr/>
        </p:nvGrpSpPr>
        <p:grpSpPr>
          <a:xfrm rot="0">
            <a:off x="0" y="1509806"/>
            <a:ext cx="18288000" cy="8777194"/>
            <a:chOff x="0" y="0"/>
            <a:chExt cx="4816593" cy="2311689"/>
          </a:xfrm>
        </p:grpSpPr>
        <p:sp>
          <p:nvSpPr>
            <p:cNvPr name="Freeform 4" id="4"/>
            <p:cNvSpPr/>
            <p:nvPr/>
          </p:nvSpPr>
          <p:spPr>
            <a:xfrm flipH="false" flipV="false" rot="0">
              <a:off x="0" y="0"/>
              <a:ext cx="4816592" cy="2311689"/>
            </a:xfrm>
            <a:custGeom>
              <a:avLst/>
              <a:gdLst/>
              <a:ahLst/>
              <a:cxnLst/>
              <a:rect r="r" b="b" t="t" l="l"/>
              <a:pathLst>
                <a:path h="2311689" w="4816592">
                  <a:moveTo>
                    <a:pt x="0" y="0"/>
                  </a:moveTo>
                  <a:lnTo>
                    <a:pt x="4816592" y="0"/>
                  </a:lnTo>
                  <a:lnTo>
                    <a:pt x="4816592" y="2311689"/>
                  </a:lnTo>
                  <a:lnTo>
                    <a:pt x="0" y="2311689"/>
                  </a:lnTo>
                  <a:close/>
                </a:path>
              </a:pathLst>
            </a:custGeom>
            <a:solidFill>
              <a:srgbClr val="5A5F60"/>
            </a:solidFill>
          </p:spPr>
        </p:sp>
        <p:sp>
          <p:nvSpPr>
            <p:cNvPr name="TextBox 5" id="5"/>
            <p:cNvSpPr txBox="true"/>
            <p:nvPr/>
          </p:nvSpPr>
          <p:spPr>
            <a:xfrm>
              <a:off x="0" y="0"/>
              <a:ext cx="4816593" cy="2311689"/>
            </a:xfrm>
            <a:prstGeom prst="rect">
              <a:avLst/>
            </a:prstGeom>
          </p:spPr>
          <p:txBody>
            <a:bodyPr anchor="ctr" rtlCol="false" tIns="50800" lIns="50800" bIns="50800" rIns="50800"/>
            <a:lstStyle/>
            <a:p>
              <a:pPr algn="ctr">
                <a:lnSpc>
                  <a:spcPts val="3120"/>
                </a:lnSpc>
              </a:pPr>
            </a:p>
          </p:txBody>
        </p:sp>
      </p:grpSp>
      <p:sp>
        <p:nvSpPr>
          <p:cNvPr name="TextBox 6" id="6"/>
          <p:cNvSpPr txBox="true"/>
          <p:nvPr/>
        </p:nvSpPr>
        <p:spPr>
          <a:xfrm rot="0">
            <a:off x="328860" y="1956773"/>
            <a:ext cx="16930440" cy="5381359"/>
          </a:xfrm>
          <a:prstGeom prst="rect">
            <a:avLst/>
          </a:prstGeom>
        </p:spPr>
        <p:txBody>
          <a:bodyPr anchor="t" rtlCol="false" tIns="0" lIns="0" bIns="0" rIns="0">
            <a:spAutoFit/>
          </a:bodyPr>
          <a:lstStyle/>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Hugging Face Pipeline</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Purp</a:t>
            </a:r>
            <a:r>
              <a:rPr lang="en-US" sz="3385">
                <a:solidFill>
                  <a:srgbClr val="FFFFFF"/>
                </a:solidFill>
                <a:latin typeface="Poppins Light"/>
                <a:ea typeface="Poppins Light"/>
                <a:cs typeface="Poppins Light"/>
                <a:sym typeface="Poppins Light"/>
              </a:rPr>
              <a:t>ose: Simplifies the use of pre-trained models like RoBERTa.</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Provides an easy-to-use API for sentiment analysis, making it possible to go from raw text to prediction in just a few lines of code.</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Ideal for quick integration into applications or dashboards.</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Development Environment</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Language: Python</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Platform: Jupyter Notebook for prototyping and experimentation</a:t>
            </a:r>
          </a:p>
          <a:p>
            <a:pPr algn="l" marL="730921" indent="-365461" lvl="1">
              <a:lnSpc>
                <a:spcPts val="4739"/>
              </a:lnSpc>
              <a:buFont typeface="Arial"/>
              <a:buChar char="•"/>
            </a:pPr>
            <a:r>
              <a:rPr lang="en-US" sz="3385">
                <a:solidFill>
                  <a:srgbClr val="FFFFFF"/>
                </a:solidFill>
                <a:latin typeface="Poppins Light"/>
                <a:ea typeface="Poppins Light"/>
                <a:cs typeface="Poppins Light"/>
                <a:sym typeface="Poppins Light"/>
              </a:rPr>
              <a:t>Libraries Used: nltk, transformers, pandas, matplotlib, etc.</a:t>
            </a:r>
          </a:p>
        </p:txBody>
      </p:sp>
      <p:sp>
        <p:nvSpPr>
          <p:cNvPr name="TextBox 7" id="7"/>
          <p:cNvSpPr txBox="true"/>
          <p:nvPr/>
        </p:nvSpPr>
        <p:spPr>
          <a:xfrm rot="0">
            <a:off x="17640300"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73737"/>
        </a:solidFill>
      </p:bgPr>
    </p:bg>
    <p:spTree>
      <p:nvGrpSpPr>
        <p:cNvPr id="1" name=""/>
        <p:cNvGrpSpPr/>
        <p:nvPr/>
      </p:nvGrpSpPr>
      <p:grpSpPr>
        <a:xfrm>
          <a:off x="0" y="0"/>
          <a:ext cx="0" cy="0"/>
          <a:chOff x="0" y="0"/>
          <a:chExt cx="0" cy="0"/>
        </a:xfrm>
      </p:grpSpPr>
      <p:sp>
        <p:nvSpPr>
          <p:cNvPr name="Freeform 2" id="2"/>
          <p:cNvSpPr/>
          <p:nvPr/>
        </p:nvSpPr>
        <p:spPr>
          <a:xfrm flipH="false" flipV="false" rot="0">
            <a:off x="2039797" y="6215881"/>
            <a:ext cx="14069536" cy="3950602"/>
          </a:xfrm>
          <a:custGeom>
            <a:avLst/>
            <a:gdLst/>
            <a:ahLst/>
            <a:cxnLst/>
            <a:rect r="r" b="b" t="t" l="l"/>
            <a:pathLst>
              <a:path h="3950602" w="14069536">
                <a:moveTo>
                  <a:pt x="0" y="0"/>
                </a:moveTo>
                <a:lnTo>
                  <a:pt x="14069536" y="0"/>
                </a:lnTo>
                <a:lnTo>
                  <a:pt x="14069536" y="3950603"/>
                </a:lnTo>
                <a:lnTo>
                  <a:pt x="0" y="3950603"/>
                </a:lnTo>
                <a:lnTo>
                  <a:pt x="0" y="0"/>
                </a:lnTo>
                <a:close/>
              </a:path>
            </a:pathLst>
          </a:custGeom>
          <a:blipFill>
            <a:blip r:embed="rId2"/>
            <a:stretch>
              <a:fillRect l="0" t="-44830" r="0" b="-14540"/>
            </a:stretch>
          </a:blipFill>
        </p:spPr>
      </p:sp>
      <p:sp>
        <p:nvSpPr>
          <p:cNvPr name="TextBox 3" id="3"/>
          <p:cNvSpPr txBox="true"/>
          <p:nvPr/>
        </p:nvSpPr>
        <p:spPr>
          <a:xfrm rot="0">
            <a:off x="1174671" y="937722"/>
            <a:ext cx="15938659" cy="2381250"/>
          </a:xfrm>
          <a:prstGeom prst="rect">
            <a:avLst/>
          </a:prstGeom>
        </p:spPr>
        <p:txBody>
          <a:bodyPr anchor="t" rtlCol="false" tIns="0" lIns="0" bIns="0" rIns="0">
            <a:spAutoFit/>
          </a:bodyPr>
          <a:lstStyle/>
          <a:p>
            <a:pPr algn="ctr">
              <a:lnSpc>
                <a:spcPts val="9427"/>
              </a:lnSpc>
            </a:pPr>
            <a:r>
              <a:rPr lang="en-US" sz="7856" b="true">
                <a:solidFill>
                  <a:srgbClr val="FFFFFF"/>
                </a:solidFill>
                <a:latin typeface="DM Sans Bold"/>
                <a:ea typeface="DM Sans Bold"/>
                <a:cs typeface="DM Sans Bold"/>
                <a:sym typeface="DM Sans Bold"/>
              </a:rPr>
              <a:t>Dataset Used – Reviews.csv</a:t>
            </a:r>
          </a:p>
          <a:p>
            <a:pPr algn="ctr" marL="0" indent="0" lvl="0">
              <a:lnSpc>
                <a:spcPts val="9427"/>
              </a:lnSpc>
              <a:spcBef>
                <a:spcPct val="0"/>
              </a:spcBef>
            </a:pPr>
          </a:p>
        </p:txBody>
      </p:sp>
      <p:sp>
        <p:nvSpPr>
          <p:cNvPr name="TextBox 4" id="4"/>
          <p:cNvSpPr txBox="true"/>
          <p:nvPr/>
        </p:nvSpPr>
        <p:spPr>
          <a:xfrm rot="0">
            <a:off x="604228" y="3598962"/>
            <a:ext cx="17369877" cy="2403866"/>
          </a:xfrm>
          <a:prstGeom prst="rect">
            <a:avLst/>
          </a:prstGeom>
        </p:spPr>
        <p:txBody>
          <a:bodyPr anchor="t" rtlCol="false" tIns="0" lIns="0" bIns="0" rIns="0">
            <a:spAutoFit/>
          </a:bodyPr>
          <a:lstStyle/>
          <a:p>
            <a:pPr algn="l">
              <a:lnSpc>
                <a:spcPts val="4802"/>
              </a:lnSpc>
            </a:pPr>
            <a:r>
              <a:rPr lang="en-US" sz="3430">
                <a:solidFill>
                  <a:srgbClr val="FFFFFF"/>
                </a:solidFill>
                <a:latin typeface="DM Sans"/>
                <a:ea typeface="DM Sans"/>
                <a:cs typeface="DM Sans"/>
                <a:sym typeface="DM Sans"/>
              </a:rPr>
              <a:t>T</a:t>
            </a:r>
            <a:r>
              <a:rPr lang="en-US" sz="3430">
                <a:solidFill>
                  <a:srgbClr val="FFFFFF"/>
                </a:solidFill>
                <a:latin typeface="DM Sans"/>
                <a:ea typeface="DM Sans"/>
                <a:cs typeface="DM Sans"/>
                <a:sym typeface="DM Sans"/>
              </a:rPr>
              <a:t>he dataset used in this project is titled Reviews.csv, which contains customer-written reviews about products or services. This data forms the foundation for our sentiment analysis model, as it offers a variety of real-world textual feedback that we aim to classify as positive, neutral, or negative.</a:t>
            </a:r>
          </a:p>
        </p:txBody>
      </p:sp>
      <p:sp>
        <p:nvSpPr>
          <p:cNvPr name="TextBox 5" id="5"/>
          <p:cNvSpPr txBox="true"/>
          <p:nvPr/>
        </p:nvSpPr>
        <p:spPr>
          <a:xfrm rot="0">
            <a:off x="604228" y="2455962"/>
            <a:ext cx="6016666" cy="1428750"/>
          </a:xfrm>
          <a:prstGeom prst="rect">
            <a:avLst/>
          </a:prstGeom>
        </p:spPr>
        <p:txBody>
          <a:bodyPr anchor="t" rtlCol="false" tIns="0" lIns="0" bIns="0" rIns="0">
            <a:spAutoFit/>
          </a:bodyPr>
          <a:lstStyle/>
          <a:p>
            <a:pPr algn="l" marL="0" indent="0" lvl="0">
              <a:lnSpc>
                <a:spcPts val="5673"/>
              </a:lnSpc>
              <a:spcBef>
                <a:spcPct val="0"/>
              </a:spcBef>
            </a:pPr>
            <a:r>
              <a:rPr lang="en-US" b="true" sz="4727">
                <a:solidFill>
                  <a:srgbClr val="FFFFFF"/>
                </a:solidFill>
                <a:latin typeface="DM Sans Bold"/>
                <a:ea typeface="DM Sans Bold"/>
                <a:cs typeface="DM Sans Bold"/>
                <a:sym typeface="DM Sans Bold"/>
              </a:rPr>
              <a:t>D</a:t>
            </a:r>
            <a:r>
              <a:rPr lang="en-US" b="true" sz="4727" u="none">
                <a:solidFill>
                  <a:srgbClr val="FFFFFF"/>
                </a:solidFill>
                <a:latin typeface="DM Sans Bold"/>
                <a:ea typeface="DM Sans Bold"/>
                <a:cs typeface="DM Sans Bold"/>
                <a:sym typeface="DM Sans Bold"/>
              </a:rPr>
              <a:t>ataset Overview</a:t>
            </a:r>
          </a:p>
          <a:p>
            <a:pPr algn="l" marL="0" indent="0" lvl="0">
              <a:lnSpc>
                <a:spcPts val="5673"/>
              </a:lnSpc>
              <a:spcBef>
                <a:spcPct val="0"/>
              </a:spcBef>
            </a:pPr>
          </a:p>
        </p:txBody>
      </p:sp>
      <p:sp>
        <p:nvSpPr>
          <p:cNvPr name="TextBox 6" id="6"/>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FFFFFF"/>
                </a:solidFill>
                <a:latin typeface="DM Sans"/>
                <a:ea typeface="DM Sans"/>
                <a:cs typeface="DM Sans"/>
                <a:sym typeface="DM Sans"/>
              </a:rPr>
              <a:t>7</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967730" y="385248"/>
            <a:ext cx="16685915" cy="2114550"/>
          </a:xfrm>
          <a:prstGeom prst="rect">
            <a:avLst/>
          </a:prstGeom>
        </p:spPr>
        <p:txBody>
          <a:bodyPr anchor="t" rtlCol="false" tIns="0" lIns="0" bIns="0" rIns="0">
            <a:spAutoFit/>
          </a:bodyPr>
          <a:lstStyle/>
          <a:p>
            <a:pPr algn="l">
              <a:lnSpc>
                <a:spcPts val="8399"/>
              </a:lnSpc>
            </a:pPr>
            <a:r>
              <a:rPr lang="en-US" sz="6999" b="true">
                <a:solidFill>
                  <a:srgbClr val="373737"/>
                </a:solidFill>
                <a:latin typeface="DM Sans Bold"/>
                <a:ea typeface="DM Sans Bold"/>
                <a:cs typeface="DM Sans Bold"/>
                <a:sym typeface="DM Sans Bold"/>
              </a:rPr>
              <a:t>Frontend and Backend Architecture</a:t>
            </a:r>
          </a:p>
          <a:p>
            <a:pPr algn="l" marL="0" indent="0" lvl="0">
              <a:lnSpc>
                <a:spcPts val="8400"/>
              </a:lnSpc>
              <a:spcBef>
                <a:spcPct val="0"/>
              </a:spcBef>
            </a:pPr>
          </a:p>
        </p:txBody>
      </p:sp>
      <p:sp>
        <p:nvSpPr>
          <p:cNvPr name="TextBox 3" id="3"/>
          <p:cNvSpPr txBox="true"/>
          <p:nvPr/>
        </p:nvSpPr>
        <p:spPr>
          <a:xfrm rot="0">
            <a:off x="1028700" y="2818372"/>
            <a:ext cx="13550285" cy="4082393"/>
          </a:xfrm>
          <a:prstGeom prst="rect">
            <a:avLst/>
          </a:prstGeom>
        </p:spPr>
        <p:txBody>
          <a:bodyPr anchor="t" rtlCol="false" tIns="0" lIns="0" bIns="0" rIns="0">
            <a:spAutoFit/>
          </a:bodyPr>
          <a:lstStyle/>
          <a:p>
            <a:pPr algn="l">
              <a:lnSpc>
                <a:spcPts val="5461"/>
              </a:lnSpc>
            </a:pPr>
            <a:r>
              <a:rPr lang="en-US" sz="3900">
                <a:solidFill>
                  <a:srgbClr val="373737"/>
                </a:solidFill>
                <a:latin typeface="DM Sans"/>
                <a:ea typeface="DM Sans"/>
                <a:cs typeface="DM Sans"/>
                <a:sym typeface="DM Sans"/>
              </a:rPr>
              <a:t>To make sentiment analysis accessible to users, the backend logic (model predictions) is connected with a user-friendly frontend interface. This architecture enables real-time input, processing, and output display for sentiment results.</a:t>
            </a:r>
          </a:p>
          <a:p>
            <a:pPr algn="l">
              <a:lnSpc>
                <a:spcPts val="5461"/>
              </a:lnSpc>
            </a:pPr>
          </a:p>
        </p:txBody>
      </p:sp>
      <p:sp>
        <p:nvSpPr>
          <p:cNvPr name="TextBox 4" id="4"/>
          <p:cNvSpPr txBox="true"/>
          <p:nvPr/>
        </p:nvSpPr>
        <p:spPr>
          <a:xfrm rot="0">
            <a:off x="1028700" y="1719777"/>
            <a:ext cx="17261875" cy="780022"/>
          </a:xfrm>
          <a:prstGeom prst="rect">
            <a:avLst/>
          </a:prstGeom>
        </p:spPr>
        <p:txBody>
          <a:bodyPr anchor="t" rtlCol="false" tIns="0" lIns="0" bIns="0" rIns="0">
            <a:spAutoFit/>
          </a:bodyPr>
          <a:lstStyle/>
          <a:p>
            <a:pPr algn="l">
              <a:lnSpc>
                <a:spcPts val="6155"/>
              </a:lnSpc>
            </a:pPr>
            <a:r>
              <a:rPr lang="en-US" sz="5129" spc="-102" b="true">
                <a:solidFill>
                  <a:srgbClr val="373737"/>
                </a:solidFill>
                <a:latin typeface="DM Sans Bold"/>
                <a:ea typeface="DM Sans Bold"/>
                <a:cs typeface="DM Sans Bold"/>
                <a:sym typeface="DM Sans Bold"/>
              </a:rPr>
              <a:t>Overview</a:t>
            </a:r>
          </a:p>
        </p:txBody>
      </p:sp>
      <p:sp>
        <p:nvSpPr>
          <p:cNvPr name="TextBox 5" id="5"/>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8</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2719176" y="-28575"/>
            <a:ext cx="11240216" cy="2114550"/>
          </a:xfrm>
          <a:prstGeom prst="rect">
            <a:avLst/>
          </a:prstGeom>
        </p:spPr>
        <p:txBody>
          <a:bodyPr anchor="t" rtlCol="false" tIns="0" lIns="0" bIns="0" rIns="0">
            <a:spAutoFit/>
          </a:bodyPr>
          <a:lstStyle/>
          <a:p>
            <a:pPr algn="l">
              <a:lnSpc>
                <a:spcPts val="8399"/>
              </a:lnSpc>
            </a:pPr>
            <a:r>
              <a:rPr lang="en-US" sz="6999" b="true">
                <a:solidFill>
                  <a:srgbClr val="373737"/>
                </a:solidFill>
                <a:latin typeface="DM Sans Bold"/>
                <a:ea typeface="DM Sans Bold"/>
                <a:cs typeface="DM Sans Bold"/>
                <a:sym typeface="DM Sans Bold"/>
              </a:rPr>
              <a:t>Frontend (User Interface)</a:t>
            </a:r>
          </a:p>
          <a:p>
            <a:pPr algn="l" marL="0" indent="0" lvl="0">
              <a:lnSpc>
                <a:spcPts val="8400"/>
              </a:lnSpc>
              <a:spcBef>
                <a:spcPct val="0"/>
              </a:spcBef>
            </a:pPr>
          </a:p>
        </p:txBody>
      </p:sp>
      <p:sp>
        <p:nvSpPr>
          <p:cNvPr name="TextBox 3" id="3"/>
          <p:cNvSpPr txBox="true"/>
          <p:nvPr/>
        </p:nvSpPr>
        <p:spPr>
          <a:xfrm rot="0">
            <a:off x="145978" y="2687955"/>
            <a:ext cx="8193306" cy="6234145"/>
          </a:xfrm>
          <a:prstGeom prst="rect">
            <a:avLst/>
          </a:prstGeom>
        </p:spPr>
        <p:txBody>
          <a:bodyPr anchor="t" rtlCol="false" tIns="0" lIns="0" bIns="0" rIns="0">
            <a:spAutoFit/>
          </a:bodyPr>
          <a:lstStyle/>
          <a:p>
            <a:pPr algn="l">
              <a:lnSpc>
                <a:spcPts val="5510"/>
              </a:lnSpc>
            </a:pPr>
            <a:r>
              <a:rPr lang="en-US" sz="3936" b="true">
                <a:solidFill>
                  <a:srgbClr val="373737"/>
                </a:solidFill>
                <a:latin typeface="DM Sans Bold"/>
                <a:ea typeface="DM Sans Bold"/>
                <a:cs typeface="DM Sans Bold"/>
                <a:sym typeface="DM Sans Bold"/>
              </a:rPr>
              <a:t>Tools &amp; Options:</a:t>
            </a:r>
          </a:p>
          <a:p>
            <a:pPr algn="l" marL="0" indent="0" lvl="0">
              <a:lnSpc>
                <a:spcPts val="5510"/>
              </a:lnSpc>
            </a:pPr>
            <a:r>
              <a:rPr lang="en-US" sz="3936">
                <a:solidFill>
                  <a:srgbClr val="373737"/>
                </a:solidFill>
                <a:latin typeface="DM Sans"/>
                <a:ea typeface="DM Sans"/>
                <a:cs typeface="DM Sans"/>
                <a:sym typeface="DM Sans"/>
              </a:rPr>
              <a:t>St</a:t>
            </a:r>
            <a:r>
              <a:rPr lang="en-US" sz="3936" u="none">
                <a:solidFill>
                  <a:srgbClr val="373737"/>
                </a:solidFill>
                <a:latin typeface="DM Sans"/>
                <a:ea typeface="DM Sans"/>
                <a:cs typeface="DM Sans"/>
                <a:sym typeface="DM Sans"/>
              </a:rPr>
              <a:t>reamlit: A simple Python-based web framework for creating dashboards and ML web apps.</a:t>
            </a:r>
          </a:p>
          <a:p>
            <a:pPr algn="l" marL="0" indent="0" lvl="0">
              <a:lnSpc>
                <a:spcPts val="5510"/>
              </a:lnSpc>
            </a:pPr>
            <a:r>
              <a:rPr lang="en-US" sz="3936" u="none">
                <a:solidFill>
                  <a:srgbClr val="373737"/>
                </a:solidFill>
                <a:latin typeface="DM Sans"/>
                <a:ea typeface="DM Sans"/>
                <a:cs typeface="DM Sans"/>
                <a:sym typeface="DM Sans"/>
              </a:rPr>
              <a:t>Alternative: HTML + CSS + JavaScript with Flask or FastAPI as the backend.</a:t>
            </a:r>
          </a:p>
          <a:p>
            <a:pPr algn="l" marL="0" indent="0" lvl="0">
              <a:lnSpc>
                <a:spcPts val="5510"/>
              </a:lnSpc>
            </a:pPr>
          </a:p>
          <a:p>
            <a:pPr algn="l" marL="0" indent="0" lvl="0">
              <a:lnSpc>
                <a:spcPts val="5510"/>
              </a:lnSpc>
            </a:pPr>
          </a:p>
        </p:txBody>
      </p:sp>
      <p:sp>
        <p:nvSpPr>
          <p:cNvPr name="TextBox 4" id="4"/>
          <p:cNvSpPr txBox="true"/>
          <p:nvPr/>
        </p:nvSpPr>
        <p:spPr>
          <a:xfrm rot="0">
            <a:off x="139502" y="1057275"/>
            <a:ext cx="17592675" cy="1143000"/>
          </a:xfrm>
          <a:prstGeom prst="rect">
            <a:avLst/>
          </a:prstGeom>
        </p:spPr>
        <p:txBody>
          <a:bodyPr anchor="t" rtlCol="false" tIns="0" lIns="0" bIns="0" rIns="0">
            <a:spAutoFit/>
          </a:bodyPr>
          <a:lstStyle/>
          <a:p>
            <a:pPr algn="l">
              <a:lnSpc>
                <a:spcPts val="4537"/>
              </a:lnSpc>
            </a:pPr>
            <a:r>
              <a:rPr lang="en-US" sz="3781" spc="-75" b="true">
                <a:solidFill>
                  <a:srgbClr val="373737"/>
                </a:solidFill>
                <a:latin typeface="DM Sans Bold"/>
                <a:ea typeface="DM Sans Bold"/>
                <a:cs typeface="DM Sans Bold"/>
                <a:sym typeface="DM Sans Bold"/>
              </a:rPr>
              <a:t>The</a:t>
            </a:r>
            <a:r>
              <a:rPr lang="en-US" b="true" sz="3781" spc="-75">
                <a:solidFill>
                  <a:srgbClr val="373737"/>
                </a:solidFill>
                <a:latin typeface="DM Sans Bold"/>
                <a:ea typeface="DM Sans Bold"/>
                <a:cs typeface="DM Sans Bold"/>
                <a:sym typeface="DM Sans Bold"/>
              </a:rPr>
              <a:t> frontend allows users to enter text (like a product review or a comment) and instantly see the sentiment prediction.</a:t>
            </a:r>
          </a:p>
        </p:txBody>
      </p:sp>
      <p:sp>
        <p:nvSpPr>
          <p:cNvPr name="TextBox 5" id="5"/>
          <p:cNvSpPr txBox="true"/>
          <p:nvPr/>
        </p:nvSpPr>
        <p:spPr>
          <a:xfrm rot="0">
            <a:off x="8935839" y="2678430"/>
            <a:ext cx="9352161" cy="4984052"/>
          </a:xfrm>
          <a:prstGeom prst="rect">
            <a:avLst/>
          </a:prstGeom>
        </p:spPr>
        <p:txBody>
          <a:bodyPr anchor="t" rtlCol="false" tIns="0" lIns="0" bIns="0" rIns="0">
            <a:spAutoFit/>
          </a:bodyPr>
          <a:lstStyle/>
          <a:p>
            <a:pPr algn="l">
              <a:lnSpc>
                <a:spcPts val="5638"/>
              </a:lnSpc>
            </a:pPr>
            <a:r>
              <a:rPr lang="en-US" sz="4027" b="true">
                <a:solidFill>
                  <a:srgbClr val="373737"/>
                </a:solidFill>
                <a:latin typeface="DM Sans Bold"/>
                <a:ea typeface="DM Sans Bold"/>
                <a:cs typeface="DM Sans Bold"/>
                <a:sym typeface="DM Sans Bold"/>
              </a:rPr>
              <a:t>UI El</a:t>
            </a:r>
            <a:r>
              <a:rPr lang="en-US" b="true" sz="4027">
                <a:solidFill>
                  <a:srgbClr val="373737"/>
                </a:solidFill>
                <a:latin typeface="DM Sans Bold"/>
                <a:ea typeface="DM Sans Bold"/>
                <a:cs typeface="DM Sans Bold"/>
                <a:sym typeface="DM Sans Bold"/>
              </a:rPr>
              <a:t>ements:</a:t>
            </a:r>
          </a:p>
          <a:p>
            <a:pPr algn="l">
              <a:lnSpc>
                <a:spcPts val="5638"/>
              </a:lnSpc>
            </a:pPr>
            <a:r>
              <a:rPr lang="en-US" sz="4027">
                <a:solidFill>
                  <a:srgbClr val="373737"/>
                </a:solidFill>
                <a:latin typeface="DM Sans"/>
                <a:ea typeface="DM Sans"/>
                <a:cs typeface="DM Sans"/>
                <a:sym typeface="DM Sans"/>
              </a:rPr>
              <a:t>Text input box</a:t>
            </a:r>
          </a:p>
          <a:p>
            <a:pPr algn="l">
              <a:lnSpc>
                <a:spcPts val="5638"/>
              </a:lnSpc>
            </a:pPr>
            <a:r>
              <a:rPr lang="en-US" sz="4027">
                <a:solidFill>
                  <a:srgbClr val="373737"/>
                </a:solidFill>
                <a:latin typeface="DM Sans"/>
                <a:ea typeface="DM Sans"/>
                <a:cs typeface="DM Sans"/>
                <a:sym typeface="DM Sans"/>
              </a:rPr>
              <a:t>“Analyze Sentiment” button</a:t>
            </a:r>
          </a:p>
          <a:p>
            <a:pPr algn="l">
              <a:lnSpc>
                <a:spcPts val="5638"/>
              </a:lnSpc>
            </a:pPr>
            <a:r>
              <a:rPr lang="en-US" sz="4027">
                <a:solidFill>
                  <a:srgbClr val="373737"/>
                </a:solidFill>
                <a:latin typeface="DM Sans"/>
                <a:ea typeface="DM Sans"/>
                <a:cs typeface="DM Sans"/>
                <a:sym typeface="DM Sans"/>
              </a:rPr>
              <a:t>Output display (e.g., Positive/Negative/Neutral with score)</a:t>
            </a:r>
          </a:p>
          <a:p>
            <a:pPr algn="l">
              <a:lnSpc>
                <a:spcPts val="5638"/>
              </a:lnSpc>
            </a:pPr>
            <a:r>
              <a:rPr lang="en-US" sz="4027">
                <a:solidFill>
                  <a:srgbClr val="373737"/>
                </a:solidFill>
                <a:latin typeface="DM Sans"/>
                <a:ea typeface="DM Sans"/>
                <a:cs typeface="DM Sans"/>
                <a:sym typeface="DM Sans"/>
              </a:rPr>
              <a:t>Optional: pie charts, bar graphs, emojis for visual appeal</a:t>
            </a:r>
          </a:p>
        </p:txBody>
      </p:sp>
      <p:sp>
        <p:nvSpPr>
          <p:cNvPr name="TextBox 6" id="6"/>
          <p:cNvSpPr txBox="true"/>
          <p:nvPr/>
        </p:nvSpPr>
        <p:spPr>
          <a:xfrm rot="0">
            <a:off x="17592675" y="9601200"/>
            <a:ext cx="152400" cy="190500"/>
          </a:xfrm>
          <a:prstGeom prst="rect">
            <a:avLst/>
          </a:prstGeom>
        </p:spPr>
        <p:txBody>
          <a:bodyPr anchor="t" rtlCol="false" tIns="0" lIns="0" bIns="0" rIns="0" wrap="none">
            <a:spAutoFit/>
          </a:bodyPr>
          <a:lstStyle/>
          <a:p>
            <a:pPr algn="ctr">
              <a:lnSpc>
                <a:spcPts val="2520"/>
              </a:lnSpc>
              <a:spcBef>
                <a:spcPct val="0"/>
              </a:spcBef>
            </a:pPr>
            <a:r>
              <a:rPr lang="en-US" sz="1800">
                <a:solidFill>
                  <a:srgbClr val="373737"/>
                </a:solidFill>
                <a:latin typeface="DM Sans"/>
                <a:ea typeface="DM Sans"/>
                <a:cs typeface="DM Sans"/>
                <a:sym typeface="DM Sans"/>
              </a:rPr>
              <a:t>9</a:t>
            </a:r>
          </a:p>
        </p:txBody>
      </p:sp>
      <p:sp>
        <p:nvSpPr>
          <p:cNvPr name="AutoShape 7" id="7">
            <a:extLst>
              <a:ext uri="{C183D7F6-B498-43B3-948B-1728B52AA6E4}">
                <adec:decorative xmlns:adec="http://schemas.microsoft.com/office/drawing/2017/decorative" val="1"/>
              </a:ext>
            </a:extLst>
          </p:cNvPr>
          <p:cNvSpPr/>
          <p:nvPr/>
        </p:nvSpPr>
        <p:spPr>
          <a:xfrm>
            <a:off x="-208161" y="2482215"/>
            <a:ext cx="18288000" cy="0"/>
          </a:xfrm>
          <a:prstGeom prst="line">
            <a:avLst/>
          </a:prstGeom>
          <a:ln cap="flat" w="9525">
            <a:solidFill>
              <a:srgbClr val="000000"/>
            </a:solidFill>
            <a:prstDash val="solid"/>
            <a:headEnd type="none" len="sm" w="sm"/>
            <a:tailEnd type="none" len="sm" w="sm"/>
          </a:ln>
        </p:spPr>
      </p:sp>
      <p:sp>
        <p:nvSpPr>
          <p:cNvPr name="AutoShape 8" id="8">
            <a:extLst>
              <a:ext uri="{C183D7F6-B498-43B3-948B-1728B52AA6E4}">
                <adec:decorative xmlns:adec="http://schemas.microsoft.com/office/drawing/2017/decorative" val="1"/>
              </a:ext>
            </a:extLst>
          </p:cNvPr>
          <p:cNvSpPr/>
          <p:nvPr/>
        </p:nvSpPr>
        <p:spPr>
          <a:xfrm>
            <a:off x="145978" y="8941328"/>
            <a:ext cx="18288000" cy="0"/>
          </a:xfrm>
          <a:prstGeom prst="line">
            <a:avLst/>
          </a:prstGeom>
          <a:ln cap="flat" w="9525">
            <a:solidFill>
              <a:srgbClr val="000000"/>
            </a:solidFill>
            <a:prstDash val="solid"/>
            <a:headEnd type="none" len="sm" w="sm"/>
            <a:tailEnd type="none" len="sm" w="sm"/>
          </a:ln>
        </p:spPr>
      </p:sp>
      <p:sp>
        <p:nvSpPr>
          <p:cNvPr name="AutoShape 9" id="9">
            <a:extLst>
              <a:ext uri="{C183D7F6-B498-43B3-948B-1728B52AA6E4}">
                <adec:decorative xmlns:adec="http://schemas.microsoft.com/office/drawing/2017/decorative" val="1"/>
              </a:ext>
            </a:extLst>
          </p:cNvPr>
          <p:cNvSpPr/>
          <p:nvPr/>
        </p:nvSpPr>
        <p:spPr>
          <a:xfrm flipH="true" flipV="true">
            <a:off x="8334521" y="2448552"/>
            <a:ext cx="4762" cy="6492776"/>
          </a:xfrm>
          <a:prstGeom prst="line">
            <a:avLst/>
          </a:prstGeom>
          <a:ln cap="rnd" w="9525">
            <a:solidFill>
              <a:srgbClr val="000000"/>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DAGkD8K1Cbw</dc:identifier>
  <dcterms:modified xsi:type="dcterms:W3CDTF">2011-08-01T06:04:30Z</dcterms:modified>
  <cp:revision>1</cp:revision>
  <dc:title>Black and Red Simple and Professional Investor Financial Update Finance Presentation</dc:title>
</cp:coreProperties>
</file>

<file path=docProps/thumbnail.jpeg>
</file>